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6" r:id="rId3"/>
    <p:sldId id="258" r:id="rId4"/>
    <p:sldId id="259" r:id="rId5"/>
    <p:sldId id="279" r:id="rId6"/>
    <p:sldId id="260" r:id="rId7"/>
    <p:sldId id="263" r:id="rId8"/>
    <p:sldId id="261" r:id="rId9"/>
    <p:sldId id="266" r:id="rId10"/>
    <p:sldId id="262" r:id="rId11"/>
    <p:sldId id="268" r:id="rId12"/>
    <p:sldId id="264" r:id="rId13"/>
    <p:sldId id="267"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08"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tr-TR"/>
              <a:t>Asıl başlık stilini düzenlemek için tıklayın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E7F6A1D9-D323-4F4E-8655-25E2D32CE742}" type="datetime1">
              <a:rPr lang="en-US" smtClean="0"/>
              <a:t>3/13/2025</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FDF98CC-160E-494C-8C3C-8CDC5FA257DE}"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9480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7F6A1D9-D323-4F4E-8655-25E2D32CE742}" type="datetime1">
              <a:rPr lang="en-US" smtClean="0"/>
              <a:t>3/13/2025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DF98CC-160E-494C-8C3C-8CDC5FA257DE}"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45175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7F6A1D9-D323-4F4E-8655-25E2D32CE742}" type="datetime1">
              <a:rPr lang="en-US" smtClean="0"/>
              <a:t>3/13/2025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DF98CC-160E-494C-8C3C-8CDC5FA257DE}"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689817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7F6A1D9-D323-4F4E-8655-25E2D32CE742}" type="datetime1">
              <a:rPr lang="en-US" smtClean="0"/>
              <a:t>3/13/2025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DF98CC-160E-494C-8C3C-8CDC5FA257DE}"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126040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E7F6A1D9-D323-4F4E-8655-25E2D32CE742}" type="datetime1">
              <a:rPr lang="en-US" smtClean="0"/>
              <a:t>3/13/2025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DF98CC-160E-494C-8C3C-8CDC5FA257DE}"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992136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7F6A1D9-D323-4F4E-8655-25E2D32CE742}" type="datetime1">
              <a:rPr lang="en-US" smtClean="0"/>
              <a:t>3/13/2025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DF98CC-160E-494C-8C3C-8CDC5FA257DE}"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953920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447191" y="2824269"/>
            <a:ext cx="4645152" cy="264445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412362" y="2821491"/>
            <a:ext cx="4645152" cy="263737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7F6A1D9-D323-4F4E-8655-25E2D32CE742}" type="datetime1">
              <a:rPr lang="en-US" smtClean="0"/>
              <a:t>3/13/2025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DF98CC-160E-494C-8C3C-8CDC5FA257DE}"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132282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E7F6A1D9-D323-4F4E-8655-25E2D32CE742}" type="datetime1">
              <a:rPr lang="en-US" smtClean="0"/>
              <a:t>3/13/2025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DF98CC-160E-494C-8C3C-8CDC5FA257DE}"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076330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6A1D9-D323-4F4E-8655-25E2D32CE742}" type="datetime1">
              <a:rPr lang="en-US" smtClean="0"/>
              <a:t>3/13/2025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DF98CC-160E-494C-8C3C-8CDC5FA257DE}" type="slidenum">
              <a:rPr lang="en-US" smtClean="0"/>
              <a:pPr/>
              <a:t>‹#›</a:t>
            </a:fld>
            <a:endParaRPr lang="en-US" dirty="0"/>
          </a:p>
        </p:txBody>
      </p:sp>
    </p:spTree>
    <p:extLst>
      <p:ext uri="{BB962C8B-B14F-4D97-AF65-F5344CB8AC3E}">
        <p14:creationId xmlns:p14="http://schemas.microsoft.com/office/powerpoint/2010/main" val="271724560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7F6A1D9-D323-4F4E-8655-25E2D32CE742}" type="datetime1">
              <a:rPr lang="en-US" smtClean="0"/>
              <a:t>3/13/2025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DF98CC-160E-494C-8C3C-8CDC5FA257DE}"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497931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7F6A1D9-D323-4F4E-8655-25E2D32CE742}" type="datetime1">
              <a:rPr lang="en-US" smtClean="0"/>
              <a:t>3/13/2025</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FDF98CC-160E-494C-8C3C-8CDC5FA257DE}"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083617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7F6A1D9-D323-4F4E-8655-25E2D32CE742}" type="datetime1">
              <a:rPr lang="en-US" smtClean="0"/>
              <a:t>3/13/2025</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FDF98CC-160E-494C-8C3C-8CDC5FA257DE}"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1069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2" name="Picture 1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848C714C-1964-004D-5119-DE2FF3D0289E}"/>
              </a:ext>
            </a:extLst>
          </p:cNvPr>
          <p:cNvPicPr>
            <a:picLocks noChangeAspect="1"/>
          </p:cNvPicPr>
          <p:nvPr/>
        </p:nvPicPr>
        <p:blipFill>
          <a:blip r:embed="rId3"/>
          <a:stretch>
            <a:fillRect/>
          </a:stretch>
        </p:blipFill>
        <p:spPr>
          <a:xfrm>
            <a:off x="4116249" y="1076086"/>
            <a:ext cx="3959501" cy="4873234"/>
          </a:xfrm>
          <a:prstGeom prst="rect">
            <a:avLst/>
          </a:prstGeom>
        </p:spPr>
      </p:pic>
      <p:sp>
        <p:nvSpPr>
          <p:cNvPr id="6" name="Dikdörtgen 5">
            <a:extLst>
              <a:ext uri="{FF2B5EF4-FFF2-40B4-BE49-F238E27FC236}">
                <a16:creationId xmlns:a16="http://schemas.microsoft.com/office/drawing/2014/main" id="{ED0B462B-CEB5-935C-A27D-2C3336F9C2D0}"/>
              </a:ext>
            </a:extLst>
          </p:cNvPr>
          <p:cNvSpPr/>
          <p:nvPr/>
        </p:nvSpPr>
        <p:spPr>
          <a:xfrm>
            <a:off x="1662733" y="86408"/>
            <a:ext cx="8866531" cy="923330"/>
          </a:xfrm>
          <a:prstGeom prst="rect">
            <a:avLst/>
          </a:prstGeom>
          <a:noFill/>
        </p:spPr>
        <p:txBody>
          <a:bodyPr wrap="none" lIns="91440" tIns="45720" rIns="91440" bIns="45720">
            <a:spAutoFit/>
          </a:bodyPr>
          <a:lstStyle/>
          <a:p>
            <a:pPr algn="ctr"/>
            <a:r>
              <a:rPr lang="tr-T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KARABÜK ÜNİVERSİTESİ</a:t>
            </a:r>
          </a:p>
        </p:txBody>
      </p:sp>
      <p:sp>
        <p:nvSpPr>
          <p:cNvPr id="7" name="Metin kutusu 6">
            <a:extLst>
              <a:ext uri="{FF2B5EF4-FFF2-40B4-BE49-F238E27FC236}">
                <a16:creationId xmlns:a16="http://schemas.microsoft.com/office/drawing/2014/main" id="{AADD59CB-9CAF-D895-5782-78402D485238}"/>
              </a:ext>
            </a:extLst>
          </p:cNvPr>
          <p:cNvSpPr txBox="1"/>
          <p:nvPr/>
        </p:nvSpPr>
        <p:spPr>
          <a:xfrm>
            <a:off x="390525" y="2171700"/>
            <a:ext cx="3162300" cy="2862322"/>
          </a:xfrm>
          <a:prstGeom prst="rect">
            <a:avLst/>
          </a:prstGeom>
          <a:noFill/>
        </p:spPr>
        <p:txBody>
          <a:bodyPr wrap="square" rtlCol="0">
            <a:spAutoFit/>
          </a:bodyPr>
          <a:lstStyle/>
          <a:p>
            <a:pPr algn="ctr"/>
            <a:r>
              <a:rPr lang="tr-TR" sz="3600" b="1" dirty="0">
                <a:solidFill>
                  <a:srgbClr val="002060"/>
                </a:solidFill>
                <a:latin typeface="Times New Roman" panose="02020603050405020304" pitchFamily="18" charset="0"/>
                <a:cs typeface="Times New Roman" panose="02020603050405020304" pitchFamily="18" charset="0"/>
              </a:rPr>
              <a:t>İKTİSADİ</a:t>
            </a:r>
          </a:p>
          <a:p>
            <a:pPr algn="ctr"/>
            <a:r>
              <a:rPr lang="tr-TR" sz="3600" b="1" dirty="0">
                <a:solidFill>
                  <a:srgbClr val="002060"/>
                </a:solidFill>
                <a:latin typeface="Times New Roman" panose="02020603050405020304" pitchFamily="18" charset="0"/>
                <a:cs typeface="Times New Roman" panose="02020603050405020304" pitchFamily="18" charset="0"/>
              </a:rPr>
              <a:t>ve</a:t>
            </a:r>
          </a:p>
          <a:p>
            <a:pPr algn="ctr"/>
            <a:r>
              <a:rPr lang="tr-TR" sz="3600" b="1" dirty="0">
                <a:solidFill>
                  <a:srgbClr val="002060"/>
                </a:solidFill>
                <a:latin typeface="Times New Roman" panose="02020603050405020304" pitchFamily="18" charset="0"/>
                <a:cs typeface="Times New Roman" panose="02020603050405020304" pitchFamily="18" charset="0"/>
              </a:rPr>
              <a:t>İDARİ</a:t>
            </a:r>
          </a:p>
          <a:p>
            <a:pPr algn="ctr"/>
            <a:r>
              <a:rPr lang="tr-TR" sz="3600" b="1" dirty="0">
                <a:solidFill>
                  <a:srgbClr val="002060"/>
                </a:solidFill>
                <a:latin typeface="Times New Roman" panose="02020603050405020304" pitchFamily="18" charset="0"/>
                <a:cs typeface="Times New Roman" panose="02020603050405020304" pitchFamily="18" charset="0"/>
              </a:rPr>
              <a:t>BİLİMLER</a:t>
            </a:r>
          </a:p>
          <a:p>
            <a:pPr algn="ctr"/>
            <a:r>
              <a:rPr lang="tr-TR" sz="3600" b="1" dirty="0">
                <a:solidFill>
                  <a:srgbClr val="002060"/>
                </a:solidFill>
                <a:latin typeface="Times New Roman" panose="02020603050405020304" pitchFamily="18" charset="0"/>
                <a:cs typeface="Times New Roman" panose="02020603050405020304" pitchFamily="18" charset="0"/>
              </a:rPr>
              <a:t>FAKÜLTESİ</a:t>
            </a:r>
          </a:p>
        </p:txBody>
      </p:sp>
      <p:sp>
        <p:nvSpPr>
          <p:cNvPr id="8" name="Metin kutusu 7">
            <a:extLst>
              <a:ext uri="{FF2B5EF4-FFF2-40B4-BE49-F238E27FC236}">
                <a16:creationId xmlns:a16="http://schemas.microsoft.com/office/drawing/2014/main" id="{70B3B4CD-86BC-EF95-F477-4D62874CA804}"/>
              </a:ext>
            </a:extLst>
          </p:cNvPr>
          <p:cNvSpPr txBox="1"/>
          <p:nvPr/>
        </p:nvSpPr>
        <p:spPr>
          <a:xfrm>
            <a:off x="8552725" y="3002696"/>
            <a:ext cx="3162300" cy="1200329"/>
          </a:xfrm>
          <a:prstGeom prst="rect">
            <a:avLst/>
          </a:prstGeom>
          <a:noFill/>
        </p:spPr>
        <p:txBody>
          <a:bodyPr wrap="square" rtlCol="0">
            <a:spAutoFit/>
          </a:bodyPr>
          <a:lstStyle/>
          <a:p>
            <a:pPr algn="ctr"/>
            <a:r>
              <a:rPr lang="tr-TR" sz="3600" b="1" dirty="0">
                <a:solidFill>
                  <a:srgbClr val="002060"/>
                </a:solidFill>
                <a:latin typeface="Times New Roman" panose="02020603050405020304" pitchFamily="18" charset="0"/>
                <a:cs typeface="Times New Roman" panose="02020603050405020304" pitchFamily="18" charset="0"/>
              </a:rPr>
              <a:t>İŞLETME</a:t>
            </a:r>
          </a:p>
          <a:p>
            <a:pPr algn="ctr"/>
            <a:r>
              <a:rPr lang="tr-TR" sz="3600" b="1" dirty="0">
                <a:solidFill>
                  <a:srgbClr val="002060"/>
                </a:solidFill>
                <a:latin typeface="Times New Roman" panose="02020603050405020304" pitchFamily="18" charset="0"/>
                <a:cs typeface="Times New Roman" panose="02020603050405020304" pitchFamily="18" charset="0"/>
              </a:rPr>
              <a:t>FAKÜLTESİ</a:t>
            </a:r>
          </a:p>
        </p:txBody>
      </p:sp>
    </p:spTree>
    <p:extLst>
      <p:ext uri="{BB962C8B-B14F-4D97-AF65-F5344CB8AC3E}">
        <p14:creationId xmlns:p14="http://schemas.microsoft.com/office/powerpoint/2010/main" val="3425842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1DA935D9-0494-3174-9AD6-E14B0C02E04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EE12B5C-F7F2-92E2-FA72-7DCFD1643193}"/>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2025</a:t>
            </a:r>
          </a:p>
        </p:txBody>
      </p:sp>
      <p:sp>
        <p:nvSpPr>
          <p:cNvPr id="3" name="İçerik Yer Tutucusu 2">
            <a:extLst>
              <a:ext uri="{FF2B5EF4-FFF2-40B4-BE49-F238E27FC236}">
                <a16:creationId xmlns:a16="http://schemas.microsoft.com/office/drawing/2014/main" id="{E161C293-3C64-A01B-FC3F-81C7A63214C2}"/>
              </a:ext>
            </a:extLst>
          </p:cNvPr>
          <p:cNvSpPr>
            <a:spLocks noGrp="1"/>
          </p:cNvSpPr>
          <p:nvPr>
            <p:ph idx="1"/>
          </p:nvPr>
        </p:nvSpPr>
        <p:spPr>
          <a:xfrm>
            <a:off x="1451580" y="1914525"/>
            <a:ext cx="6968144" cy="3965067"/>
          </a:xfrm>
        </p:spPr>
        <p:txBody>
          <a:bodyPr numCol="1">
            <a:normAutofit/>
          </a:bodyPr>
          <a:lstStyle/>
          <a:p>
            <a:pPr algn="just"/>
            <a:r>
              <a:rPr lang="tr-TR" sz="3200" dirty="0">
                <a:latin typeface="Times New Roman" panose="02020603050405020304" pitchFamily="18" charset="0"/>
                <a:cs typeface="Times New Roman" panose="02020603050405020304" pitchFamily="18" charset="0"/>
              </a:rPr>
              <a:t>Erişim adresi</a:t>
            </a:r>
          </a:p>
          <a:p>
            <a:pPr lvl="1" algn="just"/>
            <a:r>
              <a:rPr lang="tr-TR" sz="3200" dirty="0">
                <a:latin typeface="Times New Roman" panose="02020603050405020304" pitchFamily="18" charset="0"/>
                <a:cs typeface="Times New Roman" panose="02020603050405020304" pitchFamily="18" charset="0"/>
              </a:rPr>
              <a:t>https://sosyalfest.org/default.aspx</a:t>
            </a:r>
          </a:p>
        </p:txBody>
      </p:sp>
      <p:pic>
        <p:nvPicPr>
          <p:cNvPr id="2050" name="Picture 2">
            <a:extLst>
              <a:ext uri="{FF2B5EF4-FFF2-40B4-BE49-F238E27FC236}">
                <a16:creationId xmlns:a16="http://schemas.microsoft.com/office/drawing/2014/main" id="{989A36A6-AC0D-1028-EB13-C8C5BA3BF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70" y="85263"/>
            <a:ext cx="2179284" cy="217928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descr="ekran görüntüsü, kalıp, desen, düzen, daire, grafik içeren bir resim&#10;&#10;Yapay zeka tarafından oluşturulan içerik yanlış olabilir.">
            <a:extLst>
              <a:ext uri="{FF2B5EF4-FFF2-40B4-BE49-F238E27FC236}">
                <a16:creationId xmlns:a16="http://schemas.microsoft.com/office/drawing/2014/main" id="{585F67BD-EBCB-C582-52EB-9722D52CE05E}"/>
              </a:ext>
            </a:extLst>
          </p:cNvPr>
          <p:cNvPicPr>
            <a:picLocks noChangeAspect="1"/>
          </p:cNvPicPr>
          <p:nvPr/>
        </p:nvPicPr>
        <p:blipFill>
          <a:blip r:embed="rId3"/>
          <a:stretch>
            <a:fillRect/>
          </a:stretch>
        </p:blipFill>
        <p:spPr>
          <a:xfrm>
            <a:off x="8524197" y="2264547"/>
            <a:ext cx="3086100" cy="3086100"/>
          </a:xfrm>
          <a:prstGeom prst="rect">
            <a:avLst/>
          </a:prstGeom>
        </p:spPr>
      </p:pic>
    </p:spTree>
    <p:extLst>
      <p:ext uri="{BB962C8B-B14F-4D97-AF65-F5344CB8AC3E}">
        <p14:creationId xmlns:p14="http://schemas.microsoft.com/office/powerpoint/2010/main" val="3403609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6C5101AD-D7DC-B38B-5CC1-6737F3BA7EB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1A106F9-EADA-B834-0003-CE4556BE05AE}"/>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2025</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           </a:t>
            </a:r>
            <a:r>
              <a:rPr lang="tr-TR" sz="2000" b="1" cap="none" dirty="0">
                <a:latin typeface="Times New Roman" panose="02020603050405020304" pitchFamily="18" charset="0"/>
                <a:cs typeface="Times New Roman" panose="02020603050405020304" pitchFamily="18" charset="0"/>
              </a:rPr>
              <a:t>Kategoriler ve Temalar</a:t>
            </a:r>
            <a:endParaRPr lang="tr-TR" b="1"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B7A045E8-D6B7-9A94-D9D2-883E8009CB41}"/>
              </a:ext>
            </a:extLst>
          </p:cNvPr>
          <p:cNvSpPr>
            <a:spLocks noGrp="1"/>
          </p:cNvSpPr>
          <p:nvPr>
            <p:ph idx="1"/>
          </p:nvPr>
        </p:nvSpPr>
        <p:spPr>
          <a:xfrm>
            <a:off x="932507" y="1914525"/>
            <a:ext cx="6681457" cy="3965067"/>
          </a:xfrm>
        </p:spPr>
        <p:txBody>
          <a:bodyPr numCol="2">
            <a:normAutofit fontScale="55000" lnSpcReduction="20000"/>
          </a:bodyPr>
          <a:lstStyle/>
          <a:p>
            <a:pPr algn="just"/>
            <a:r>
              <a:rPr lang="tr-TR" sz="2300" b="1" dirty="0" err="1">
                <a:latin typeface="Times New Roman" panose="02020603050405020304" pitchFamily="18" charset="0"/>
                <a:cs typeface="Times New Roman" panose="02020603050405020304" pitchFamily="18" charset="0"/>
              </a:rPr>
              <a:t>Sosyalfest</a:t>
            </a:r>
            <a:r>
              <a:rPr lang="tr-TR" sz="2300" b="1" dirty="0">
                <a:latin typeface="Times New Roman" panose="02020603050405020304" pitchFamily="18" charset="0"/>
                <a:cs typeface="Times New Roman" panose="02020603050405020304" pitchFamily="18" charset="0"/>
              </a:rPr>
              <a:t> 2025 Türkiye Yüzyılı Kategorisi</a:t>
            </a:r>
          </a:p>
          <a:p>
            <a:pPr lvl="1" algn="just"/>
            <a:r>
              <a:rPr lang="tr-TR" sz="2100" b="1" dirty="0">
                <a:latin typeface="Times New Roman" panose="02020603050405020304" pitchFamily="18" charset="0"/>
                <a:cs typeface="Times New Roman" panose="02020603050405020304" pitchFamily="18" charset="0"/>
              </a:rPr>
              <a:t>Bilimde Türkiye Yüzyılı</a:t>
            </a:r>
          </a:p>
          <a:p>
            <a:pPr lvl="2" algn="just"/>
            <a:r>
              <a:rPr lang="tr-TR" sz="1900" dirty="0">
                <a:latin typeface="Times New Roman" panose="02020603050405020304" pitchFamily="18" charset="0"/>
                <a:cs typeface="Times New Roman" panose="02020603050405020304" pitchFamily="18" charset="0"/>
              </a:rPr>
              <a:t>Lisansüstü / Serbest</a:t>
            </a:r>
          </a:p>
          <a:p>
            <a:pPr lvl="1" algn="just"/>
            <a:r>
              <a:rPr lang="tr-TR" sz="2100" b="1" dirty="0">
                <a:latin typeface="Times New Roman" panose="02020603050405020304" pitchFamily="18" charset="0"/>
                <a:cs typeface="Times New Roman" panose="02020603050405020304" pitchFamily="18" charset="0"/>
              </a:rPr>
              <a:t>Dijitalleşmede Türkiye Yüzyılı</a:t>
            </a:r>
          </a:p>
          <a:p>
            <a:pPr lvl="2" algn="just"/>
            <a:r>
              <a:rPr lang="tr-TR" sz="1900" dirty="0">
                <a:latin typeface="Times New Roman" panose="02020603050405020304" pitchFamily="18" charset="0"/>
                <a:cs typeface="Times New Roman" panose="02020603050405020304" pitchFamily="18" charset="0"/>
              </a:rPr>
              <a:t>Lisansüstü / Serbest</a:t>
            </a:r>
          </a:p>
          <a:p>
            <a:pPr lvl="1" algn="just"/>
            <a:r>
              <a:rPr lang="tr-TR" sz="2100" b="1" dirty="0">
                <a:latin typeface="Times New Roman" panose="02020603050405020304" pitchFamily="18" charset="0"/>
                <a:cs typeface="Times New Roman" panose="02020603050405020304" pitchFamily="18" charset="0"/>
              </a:rPr>
              <a:t>Kalkınmada Türkiye Yüzyılı</a:t>
            </a:r>
          </a:p>
          <a:p>
            <a:pPr lvl="2" algn="just"/>
            <a:r>
              <a:rPr lang="tr-TR" sz="1900" dirty="0">
                <a:latin typeface="Times New Roman" panose="02020603050405020304" pitchFamily="18" charset="0"/>
                <a:cs typeface="Times New Roman" panose="02020603050405020304" pitchFamily="18" charset="0"/>
              </a:rPr>
              <a:t>Lisansüstü / Serbest</a:t>
            </a:r>
          </a:p>
          <a:p>
            <a:pPr lvl="1" algn="just"/>
            <a:r>
              <a:rPr lang="tr-TR" sz="2100" b="1" dirty="0">
                <a:latin typeface="Times New Roman" panose="02020603050405020304" pitchFamily="18" charset="0"/>
                <a:cs typeface="Times New Roman" panose="02020603050405020304" pitchFamily="18" charset="0"/>
              </a:rPr>
              <a:t>Türkiye Yüzyılında İstikrar</a:t>
            </a:r>
          </a:p>
          <a:p>
            <a:pPr lvl="2" algn="just"/>
            <a:r>
              <a:rPr lang="tr-TR" sz="1900" dirty="0">
                <a:latin typeface="Times New Roman" panose="02020603050405020304" pitchFamily="18" charset="0"/>
                <a:cs typeface="Times New Roman" panose="02020603050405020304" pitchFamily="18" charset="0"/>
              </a:rPr>
              <a:t>Ön Lisans / Lisans</a:t>
            </a:r>
          </a:p>
          <a:p>
            <a:pPr lvl="1" algn="just"/>
            <a:r>
              <a:rPr lang="tr-TR" sz="2100" b="1" dirty="0">
                <a:latin typeface="Times New Roman" panose="02020603050405020304" pitchFamily="18" charset="0"/>
                <a:cs typeface="Times New Roman" panose="02020603050405020304" pitchFamily="18" charset="0"/>
              </a:rPr>
              <a:t>Türkiye Yüzyılında Gençlik ve Gelecek Politikaları</a:t>
            </a:r>
          </a:p>
          <a:p>
            <a:pPr lvl="2" algn="just"/>
            <a:r>
              <a:rPr lang="tr-TR" sz="1900" dirty="0">
                <a:latin typeface="Times New Roman" panose="02020603050405020304" pitchFamily="18" charset="0"/>
                <a:cs typeface="Times New Roman" panose="02020603050405020304" pitchFamily="18" charset="0"/>
              </a:rPr>
              <a:t>Ön Lisans / Lisans</a:t>
            </a:r>
          </a:p>
          <a:p>
            <a:pPr lvl="1" algn="just"/>
            <a:r>
              <a:rPr lang="tr-TR" sz="2100" b="1" dirty="0">
                <a:latin typeface="Times New Roman" panose="02020603050405020304" pitchFamily="18" charset="0"/>
                <a:cs typeface="Times New Roman" panose="02020603050405020304" pitchFamily="18" charset="0"/>
              </a:rPr>
              <a:t>İnsanlığın Yüzyılı</a:t>
            </a:r>
          </a:p>
          <a:p>
            <a:pPr lvl="2" algn="just"/>
            <a:r>
              <a:rPr lang="tr-TR" sz="1900" dirty="0">
                <a:latin typeface="Times New Roman" panose="02020603050405020304" pitchFamily="18" charset="0"/>
                <a:cs typeface="Times New Roman" panose="02020603050405020304" pitchFamily="18" charset="0"/>
              </a:rPr>
              <a:t>Ön Lisans / Lisans</a:t>
            </a:r>
          </a:p>
          <a:p>
            <a:pPr lvl="1" algn="just"/>
            <a:r>
              <a:rPr lang="tr-TR" sz="2100" b="1" dirty="0">
                <a:latin typeface="Times New Roman" panose="02020603050405020304" pitchFamily="18" charset="0"/>
                <a:cs typeface="Times New Roman" panose="02020603050405020304" pitchFamily="18" charset="0"/>
              </a:rPr>
              <a:t>Türkiye Yüzyılında Başarı Modelleri</a:t>
            </a:r>
          </a:p>
          <a:p>
            <a:pPr lvl="2" algn="just"/>
            <a:r>
              <a:rPr lang="tr-TR" sz="1900" dirty="0">
                <a:latin typeface="Times New Roman" panose="02020603050405020304" pitchFamily="18" charset="0"/>
                <a:cs typeface="Times New Roman" panose="02020603050405020304" pitchFamily="18" charset="0"/>
              </a:rPr>
              <a:t>Lise</a:t>
            </a:r>
          </a:p>
          <a:p>
            <a:pPr lvl="1" algn="just"/>
            <a:endParaRPr lang="tr-TR" sz="2100" b="1" dirty="0">
              <a:latin typeface="Times New Roman" panose="02020603050405020304" pitchFamily="18" charset="0"/>
              <a:cs typeface="Times New Roman" panose="02020603050405020304" pitchFamily="18" charset="0"/>
            </a:endParaRPr>
          </a:p>
          <a:p>
            <a:pPr lvl="1" algn="just"/>
            <a:r>
              <a:rPr lang="tr-TR" sz="2100" b="1" dirty="0">
                <a:latin typeface="Times New Roman" panose="02020603050405020304" pitchFamily="18" charset="0"/>
                <a:cs typeface="Times New Roman" panose="02020603050405020304" pitchFamily="18" charset="0"/>
              </a:rPr>
              <a:t>Türkiye’nin Değerleri</a:t>
            </a:r>
          </a:p>
          <a:p>
            <a:pPr lvl="2" algn="just"/>
            <a:r>
              <a:rPr lang="tr-TR" sz="1900" dirty="0">
                <a:latin typeface="Times New Roman" panose="02020603050405020304" pitchFamily="18" charset="0"/>
                <a:cs typeface="Times New Roman" panose="02020603050405020304" pitchFamily="18" charset="0"/>
              </a:rPr>
              <a:t>Lise</a:t>
            </a:r>
          </a:p>
          <a:p>
            <a:pPr lvl="1" algn="just"/>
            <a:r>
              <a:rPr lang="tr-TR" sz="2100" b="1" dirty="0">
                <a:latin typeface="Times New Roman" panose="02020603050405020304" pitchFamily="18" charset="0"/>
                <a:cs typeface="Times New Roman" panose="02020603050405020304" pitchFamily="18" charset="0"/>
              </a:rPr>
              <a:t>Sürdürülebilirlikte Türkiye Yüzyılı</a:t>
            </a:r>
          </a:p>
          <a:p>
            <a:pPr lvl="2" algn="just"/>
            <a:r>
              <a:rPr lang="tr-TR" sz="1900" dirty="0">
                <a:latin typeface="Times New Roman" panose="02020603050405020304" pitchFamily="18" charset="0"/>
                <a:cs typeface="Times New Roman" panose="02020603050405020304" pitchFamily="18" charset="0"/>
              </a:rPr>
              <a:t>Ön Lisans / Lisans / Serbest</a:t>
            </a:r>
          </a:p>
          <a:p>
            <a:pPr lvl="1" algn="just"/>
            <a:r>
              <a:rPr lang="tr-TR" sz="2100" b="1" dirty="0">
                <a:latin typeface="Times New Roman" panose="02020603050405020304" pitchFamily="18" charset="0"/>
                <a:cs typeface="Times New Roman" panose="02020603050405020304" pitchFamily="18" charset="0"/>
              </a:rPr>
              <a:t>Dünya Barışında Türkiye Yüzyılı</a:t>
            </a:r>
          </a:p>
          <a:p>
            <a:pPr lvl="2" algn="just"/>
            <a:r>
              <a:rPr lang="tr-TR" sz="1900" dirty="0">
                <a:latin typeface="Times New Roman" panose="02020603050405020304" pitchFamily="18" charset="0"/>
                <a:cs typeface="Times New Roman" panose="02020603050405020304" pitchFamily="18" charset="0"/>
              </a:rPr>
              <a:t>Lise</a:t>
            </a:r>
          </a:p>
          <a:p>
            <a:pPr lvl="1" algn="just"/>
            <a:r>
              <a:rPr lang="tr-TR" sz="2100" b="1" dirty="0">
                <a:latin typeface="Times New Roman" panose="02020603050405020304" pitchFamily="18" charset="0"/>
                <a:cs typeface="Times New Roman" panose="02020603050405020304" pitchFamily="18" charset="0"/>
              </a:rPr>
              <a:t>Üretimde Türkiye Yüzyılı</a:t>
            </a:r>
          </a:p>
          <a:p>
            <a:pPr lvl="2" algn="just"/>
            <a:r>
              <a:rPr lang="tr-TR" sz="1900" dirty="0">
                <a:latin typeface="Times New Roman" panose="02020603050405020304" pitchFamily="18" charset="0"/>
                <a:cs typeface="Times New Roman" panose="02020603050405020304" pitchFamily="18" charset="0"/>
              </a:rPr>
              <a:t>Lisansüstü / Serbest</a:t>
            </a:r>
          </a:p>
          <a:p>
            <a:pPr lvl="1" algn="just"/>
            <a:r>
              <a:rPr lang="tr-TR" sz="2100" b="1" dirty="0">
                <a:latin typeface="Times New Roman" panose="02020603050405020304" pitchFamily="18" charset="0"/>
                <a:cs typeface="Times New Roman" panose="02020603050405020304" pitchFamily="18" charset="0"/>
              </a:rPr>
              <a:t>İletişimde Türkiye Yüzyılı</a:t>
            </a:r>
          </a:p>
          <a:p>
            <a:pPr lvl="2" algn="just"/>
            <a:r>
              <a:rPr lang="tr-TR" sz="1900" dirty="0">
                <a:latin typeface="Times New Roman" panose="02020603050405020304" pitchFamily="18" charset="0"/>
                <a:cs typeface="Times New Roman" panose="02020603050405020304" pitchFamily="18" charset="0"/>
              </a:rPr>
              <a:t>Ön Lisans / Lisans</a:t>
            </a:r>
          </a:p>
          <a:p>
            <a:pPr lvl="1" algn="just"/>
            <a:r>
              <a:rPr lang="tr-TR" sz="2100" b="1" dirty="0">
                <a:latin typeface="Times New Roman" panose="02020603050405020304" pitchFamily="18" charset="0"/>
                <a:cs typeface="Times New Roman" panose="02020603050405020304" pitchFamily="18" charset="0"/>
              </a:rPr>
              <a:t>Türkiye Aile Yılı</a:t>
            </a:r>
          </a:p>
          <a:p>
            <a:pPr lvl="2" algn="just"/>
            <a:r>
              <a:rPr lang="tr-TR" sz="1900" dirty="0">
                <a:latin typeface="Times New Roman" panose="02020603050405020304" pitchFamily="18" charset="0"/>
                <a:cs typeface="Times New Roman" panose="02020603050405020304" pitchFamily="18" charset="0"/>
              </a:rPr>
              <a:t>Ön Lisans / Lisans</a:t>
            </a:r>
          </a:p>
          <a:p>
            <a:pPr lvl="2" algn="just"/>
            <a:endParaRPr lang="tr-TR" sz="19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4E831188-8322-738F-3C2D-20B1E166A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70" y="85263"/>
            <a:ext cx="2179284" cy="217928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6788C866-094A-1A87-E92D-B52ADFEF15F3}"/>
              </a:ext>
            </a:extLst>
          </p:cNvPr>
          <p:cNvPicPr>
            <a:picLocks noChangeAspect="1"/>
          </p:cNvPicPr>
          <p:nvPr/>
        </p:nvPicPr>
        <p:blipFill>
          <a:blip r:embed="rId3"/>
          <a:stretch>
            <a:fillRect/>
          </a:stretch>
        </p:blipFill>
        <p:spPr>
          <a:xfrm>
            <a:off x="7848600" y="1896808"/>
            <a:ext cx="3514986" cy="4169650"/>
          </a:xfrm>
          <a:prstGeom prst="rect">
            <a:avLst/>
          </a:prstGeom>
        </p:spPr>
      </p:pic>
    </p:spTree>
    <p:extLst>
      <p:ext uri="{BB962C8B-B14F-4D97-AF65-F5344CB8AC3E}">
        <p14:creationId xmlns:p14="http://schemas.microsoft.com/office/powerpoint/2010/main" val="2450095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59516F4D-0C79-D556-489B-54C3D6F27BF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0F3AE8B-DAE7-AC5E-EF36-77DED1211040}"/>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2025</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           </a:t>
            </a:r>
            <a:r>
              <a:rPr lang="tr-TR" sz="2000" b="1" cap="none" dirty="0">
                <a:latin typeface="Times New Roman" panose="02020603050405020304" pitchFamily="18" charset="0"/>
                <a:cs typeface="Times New Roman" panose="02020603050405020304" pitchFamily="18" charset="0"/>
              </a:rPr>
              <a:t>Kategoriler ve Temalar</a:t>
            </a:r>
            <a:endParaRPr lang="tr-TR" b="1"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B9303CA3-02D8-5748-846C-450513163856}"/>
              </a:ext>
            </a:extLst>
          </p:cNvPr>
          <p:cNvSpPr>
            <a:spLocks noGrp="1"/>
          </p:cNvSpPr>
          <p:nvPr>
            <p:ph idx="1"/>
          </p:nvPr>
        </p:nvSpPr>
        <p:spPr>
          <a:xfrm>
            <a:off x="932507" y="1914525"/>
            <a:ext cx="6681457" cy="3965067"/>
          </a:xfrm>
        </p:spPr>
        <p:txBody>
          <a:bodyPr numCol="1">
            <a:normAutofit fontScale="77500" lnSpcReduction="20000"/>
          </a:bodyPr>
          <a:lstStyle/>
          <a:p>
            <a:pPr algn="just"/>
            <a:r>
              <a:rPr lang="tr-TR" sz="2300" b="1" dirty="0" err="1">
                <a:latin typeface="Times New Roman" panose="02020603050405020304" pitchFamily="18" charset="0"/>
                <a:cs typeface="Times New Roman" panose="02020603050405020304" pitchFamily="18" charset="0"/>
              </a:rPr>
              <a:t>Sosyalfest</a:t>
            </a:r>
            <a:r>
              <a:rPr lang="tr-TR" sz="2300" b="1" dirty="0">
                <a:latin typeface="Times New Roman" panose="02020603050405020304" pitchFamily="18" charset="0"/>
                <a:cs typeface="Times New Roman" panose="02020603050405020304" pitchFamily="18" charset="0"/>
              </a:rPr>
              <a:t> 2025 İlahiyat Kategorisi</a:t>
            </a:r>
          </a:p>
          <a:p>
            <a:pPr lvl="1" algn="just"/>
            <a:r>
              <a:rPr lang="tr-TR" sz="2100" b="1" dirty="0">
                <a:latin typeface="Times New Roman" panose="02020603050405020304" pitchFamily="18" charset="0"/>
                <a:cs typeface="Times New Roman" panose="02020603050405020304" pitchFamily="18" charset="0"/>
              </a:rPr>
              <a:t>İslâmî Tebliğ</a:t>
            </a:r>
          </a:p>
          <a:p>
            <a:pPr lvl="2" algn="just"/>
            <a:r>
              <a:rPr lang="tr-TR" sz="1900" dirty="0">
                <a:latin typeface="Times New Roman" panose="02020603050405020304" pitchFamily="18" charset="0"/>
                <a:cs typeface="Times New Roman" panose="02020603050405020304" pitchFamily="18" charset="0"/>
              </a:rPr>
              <a:t>Ön Lisans / Lisans / Lisansüstü / Serbest</a:t>
            </a:r>
          </a:p>
          <a:p>
            <a:pPr lvl="1" algn="just"/>
            <a:r>
              <a:rPr lang="tr-TR" sz="2100" b="1" dirty="0">
                <a:latin typeface="Times New Roman" panose="02020603050405020304" pitchFamily="18" charset="0"/>
                <a:cs typeface="Times New Roman" panose="02020603050405020304" pitchFamily="18" charset="0"/>
              </a:rPr>
              <a:t>İslâm'da İdeal Aile ve Toplum</a:t>
            </a:r>
          </a:p>
          <a:p>
            <a:pPr lvl="2" algn="just"/>
            <a:r>
              <a:rPr lang="tr-TR" sz="1900" dirty="0">
                <a:latin typeface="Times New Roman" panose="02020603050405020304" pitchFamily="18" charset="0"/>
                <a:cs typeface="Times New Roman" panose="02020603050405020304" pitchFamily="18" charset="0"/>
              </a:rPr>
              <a:t>Ön Lisans / Lisans</a:t>
            </a:r>
          </a:p>
          <a:p>
            <a:pPr lvl="1" algn="just"/>
            <a:r>
              <a:rPr lang="tr-TR" sz="2100" b="1" dirty="0">
                <a:latin typeface="Times New Roman" panose="02020603050405020304" pitchFamily="18" charset="0"/>
                <a:cs typeface="Times New Roman" panose="02020603050405020304" pitchFamily="18" charset="0"/>
              </a:rPr>
              <a:t>İslâm'ın Yaşanmasında Bilişim Uygulamaları</a:t>
            </a:r>
          </a:p>
          <a:p>
            <a:pPr lvl="2" algn="just"/>
            <a:r>
              <a:rPr lang="tr-TR" sz="1900" dirty="0">
                <a:latin typeface="Times New Roman" panose="02020603050405020304" pitchFamily="18" charset="0"/>
                <a:cs typeface="Times New Roman" panose="02020603050405020304" pitchFamily="18" charset="0"/>
              </a:rPr>
              <a:t>Ön Lisans / Lisans</a:t>
            </a:r>
          </a:p>
          <a:p>
            <a:pPr lvl="1" algn="just"/>
            <a:r>
              <a:rPr lang="tr-TR" sz="2100" b="1" dirty="0">
                <a:latin typeface="Times New Roman" panose="02020603050405020304" pitchFamily="18" charset="0"/>
                <a:cs typeface="Times New Roman" panose="02020603050405020304" pitchFamily="18" charset="0"/>
              </a:rPr>
              <a:t>Topluma Faydalı İnsan</a:t>
            </a:r>
          </a:p>
          <a:p>
            <a:pPr lvl="2" algn="just"/>
            <a:r>
              <a:rPr lang="tr-TR" sz="1900" dirty="0">
                <a:latin typeface="Times New Roman" panose="02020603050405020304" pitchFamily="18" charset="0"/>
                <a:cs typeface="Times New Roman" panose="02020603050405020304" pitchFamily="18" charset="0"/>
              </a:rPr>
              <a:t>Lise</a:t>
            </a:r>
          </a:p>
          <a:p>
            <a:pPr lvl="1" algn="just"/>
            <a:r>
              <a:rPr lang="tr-TR" sz="2100" b="1" dirty="0">
                <a:latin typeface="Times New Roman" panose="02020603050405020304" pitchFamily="18" charset="0"/>
                <a:cs typeface="Times New Roman" panose="02020603050405020304" pitchFamily="18" charset="0"/>
              </a:rPr>
              <a:t>İslâm'da İnanç ve Ahlâk Eğitimi Yöntemleri</a:t>
            </a:r>
          </a:p>
          <a:p>
            <a:pPr lvl="2" algn="just"/>
            <a:r>
              <a:rPr lang="tr-TR" sz="1900" dirty="0">
                <a:latin typeface="Times New Roman" panose="02020603050405020304" pitchFamily="18" charset="0"/>
                <a:cs typeface="Times New Roman" panose="02020603050405020304" pitchFamily="18" charset="0"/>
              </a:rPr>
              <a:t>Lisansüstü / Serbest</a:t>
            </a:r>
          </a:p>
          <a:p>
            <a:pPr lvl="1" algn="just"/>
            <a:r>
              <a:rPr lang="tr-TR" sz="2100" b="1" dirty="0">
                <a:latin typeface="Times New Roman" panose="02020603050405020304" pitchFamily="18" charset="0"/>
                <a:cs typeface="Times New Roman" panose="02020603050405020304" pitchFamily="18" charset="0"/>
              </a:rPr>
              <a:t>Helâl ve Sağlıklı Yaşam</a:t>
            </a:r>
          </a:p>
          <a:p>
            <a:pPr lvl="2" algn="just"/>
            <a:r>
              <a:rPr lang="tr-TR" sz="1900" dirty="0">
                <a:latin typeface="Times New Roman" panose="02020603050405020304" pitchFamily="18" charset="0"/>
                <a:cs typeface="Times New Roman" panose="02020603050405020304" pitchFamily="18" charset="0"/>
              </a:rPr>
              <a:t>Ön Lisans / Lisans / Lisansüstü / Serbest</a:t>
            </a:r>
          </a:p>
        </p:txBody>
      </p:sp>
      <p:pic>
        <p:nvPicPr>
          <p:cNvPr id="2050" name="Picture 2">
            <a:extLst>
              <a:ext uri="{FF2B5EF4-FFF2-40B4-BE49-F238E27FC236}">
                <a16:creationId xmlns:a16="http://schemas.microsoft.com/office/drawing/2014/main" id="{67E9192E-82DE-F139-8665-C164230B7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70" y="85263"/>
            <a:ext cx="2179284" cy="2179284"/>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589CDDBC-8010-3496-EA8A-679363D52D76}"/>
              </a:ext>
            </a:extLst>
          </p:cNvPr>
          <p:cNvPicPr>
            <a:picLocks noChangeAspect="1"/>
          </p:cNvPicPr>
          <p:nvPr/>
        </p:nvPicPr>
        <p:blipFill>
          <a:blip r:embed="rId3"/>
          <a:stretch>
            <a:fillRect/>
          </a:stretch>
        </p:blipFill>
        <p:spPr>
          <a:xfrm>
            <a:off x="7914283" y="1914525"/>
            <a:ext cx="3468091" cy="4155053"/>
          </a:xfrm>
          <a:prstGeom prst="rect">
            <a:avLst/>
          </a:prstGeom>
        </p:spPr>
      </p:pic>
    </p:spTree>
    <p:extLst>
      <p:ext uri="{BB962C8B-B14F-4D97-AF65-F5344CB8AC3E}">
        <p14:creationId xmlns:p14="http://schemas.microsoft.com/office/powerpoint/2010/main" val="1185754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A1BAC0B4-BDCF-AE48-7DD7-75B3D0C2265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588A89F-8164-1C0D-66EA-B6D75AB08DAE}"/>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2025</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           </a:t>
            </a:r>
            <a:r>
              <a:rPr lang="tr-TR" sz="2000" b="1" cap="none" dirty="0">
                <a:latin typeface="Times New Roman" panose="02020603050405020304" pitchFamily="18" charset="0"/>
                <a:cs typeface="Times New Roman" panose="02020603050405020304" pitchFamily="18" charset="0"/>
              </a:rPr>
              <a:t>Kategoriler ve Temalar</a:t>
            </a:r>
            <a:endParaRPr lang="tr-TR" b="1"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33E23508-D603-1840-49B5-B2870083F5EE}"/>
              </a:ext>
            </a:extLst>
          </p:cNvPr>
          <p:cNvSpPr>
            <a:spLocks noGrp="1"/>
          </p:cNvSpPr>
          <p:nvPr>
            <p:ph idx="1"/>
          </p:nvPr>
        </p:nvSpPr>
        <p:spPr>
          <a:xfrm>
            <a:off x="923453" y="1914525"/>
            <a:ext cx="6690511" cy="3965067"/>
          </a:xfrm>
        </p:spPr>
        <p:txBody>
          <a:bodyPr numCol="1">
            <a:normAutofit fontScale="62500" lnSpcReduction="20000"/>
          </a:bodyPr>
          <a:lstStyle/>
          <a:p>
            <a:pPr algn="just"/>
            <a:r>
              <a:rPr lang="tr-TR" sz="2300" b="1" dirty="0" err="1">
                <a:latin typeface="Times New Roman" panose="02020603050405020304" pitchFamily="18" charset="0"/>
                <a:cs typeface="Times New Roman" panose="02020603050405020304" pitchFamily="18" charset="0"/>
              </a:rPr>
              <a:t>Sosyalfest</a:t>
            </a:r>
            <a:r>
              <a:rPr lang="tr-TR" sz="2300" b="1" dirty="0">
                <a:latin typeface="Times New Roman" panose="02020603050405020304" pitchFamily="18" charset="0"/>
                <a:cs typeface="Times New Roman" panose="02020603050405020304" pitchFamily="18" charset="0"/>
              </a:rPr>
              <a:t> 2025 Türk Dünyası Kategorisi</a:t>
            </a:r>
          </a:p>
          <a:p>
            <a:pPr lvl="1" algn="just"/>
            <a:r>
              <a:rPr lang="tr-TR" sz="2100" b="1" dirty="0">
                <a:latin typeface="Times New Roman" panose="02020603050405020304" pitchFamily="18" charset="0"/>
                <a:cs typeface="Times New Roman" panose="02020603050405020304" pitchFamily="18" charset="0"/>
              </a:rPr>
              <a:t>Türk Dünyası Ekonomik Gelişim</a:t>
            </a:r>
          </a:p>
          <a:p>
            <a:pPr lvl="2" algn="just"/>
            <a:r>
              <a:rPr lang="tr-TR" sz="1900" dirty="0">
                <a:latin typeface="Times New Roman" panose="02020603050405020304" pitchFamily="18" charset="0"/>
                <a:cs typeface="Times New Roman" panose="02020603050405020304" pitchFamily="18" charset="0"/>
              </a:rPr>
              <a:t>18 yaşından büyük olmak kaydıyla Türk Devletleri Teşkilatı Üye Ülke vatandaşı olan herkes</a:t>
            </a:r>
          </a:p>
          <a:p>
            <a:pPr lvl="1" algn="just"/>
            <a:r>
              <a:rPr lang="tr-TR" sz="2100" b="1" dirty="0">
                <a:latin typeface="Times New Roman" panose="02020603050405020304" pitchFamily="18" charset="0"/>
                <a:cs typeface="Times New Roman" panose="02020603050405020304" pitchFamily="18" charset="0"/>
              </a:rPr>
              <a:t>Türk Dünyası Bilimsel İşbirliği</a:t>
            </a:r>
          </a:p>
          <a:p>
            <a:pPr lvl="2" algn="just"/>
            <a:r>
              <a:rPr lang="tr-TR" sz="1900" dirty="0">
                <a:latin typeface="Times New Roman" panose="02020603050405020304" pitchFamily="18" charset="0"/>
                <a:cs typeface="Times New Roman" panose="02020603050405020304" pitchFamily="18" charset="0"/>
              </a:rPr>
              <a:t>18 yaşından büyük olmak kaydıyla Türk Devletleri Teşkilatı Üye Ülke vatandaşı olan herkes</a:t>
            </a:r>
          </a:p>
          <a:p>
            <a:pPr lvl="1" algn="just"/>
            <a:r>
              <a:rPr lang="tr-TR" sz="2100" b="1" dirty="0">
                <a:latin typeface="Times New Roman" panose="02020603050405020304" pitchFamily="18" charset="0"/>
                <a:cs typeface="Times New Roman" panose="02020603050405020304" pitchFamily="18" charset="0"/>
              </a:rPr>
              <a:t>Türk Dünyası Eğitim İşbirliği</a:t>
            </a:r>
          </a:p>
          <a:p>
            <a:pPr lvl="2" algn="just"/>
            <a:r>
              <a:rPr lang="tr-TR" sz="1900" dirty="0">
                <a:latin typeface="Times New Roman" panose="02020603050405020304" pitchFamily="18" charset="0"/>
                <a:cs typeface="Times New Roman" panose="02020603050405020304" pitchFamily="18" charset="0"/>
              </a:rPr>
              <a:t>18 yaşından büyük olmak kaydıyla Türk Devletleri Teşkilatı Üye Ülke vatandaşı olan herkes</a:t>
            </a:r>
          </a:p>
          <a:p>
            <a:pPr lvl="1" algn="just"/>
            <a:r>
              <a:rPr lang="tr-TR" sz="2100" b="1" dirty="0">
                <a:latin typeface="Times New Roman" panose="02020603050405020304" pitchFamily="18" charset="0"/>
                <a:cs typeface="Times New Roman" panose="02020603050405020304" pitchFamily="18" charset="0"/>
              </a:rPr>
              <a:t>Türk Dünyası Sosyal-Kültürel İşbirliği</a:t>
            </a:r>
          </a:p>
          <a:p>
            <a:pPr lvl="2" algn="just"/>
            <a:r>
              <a:rPr lang="tr-TR" sz="1900" dirty="0">
                <a:latin typeface="Times New Roman" panose="02020603050405020304" pitchFamily="18" charset="0"/>
                <a:cs typeface="Times New Roman" panose="02020603050405020304" pitchFamily="18" charset="0"/>
              </a:rPr>
              <a:t>18 yaşından büyük olmak kaydıyla Türk Devletleri Teşkilatı Üye Ülke vatandaşı olan herkes</a:t>
            </a:r>
          </a:p>
          <a:p>
            <a:pPr lvl="1" algn="just"/>
            <a:r>
              <a:rPr lang="tr-TR" sz="2100" b="1" dirty="0">
                <a:latin typeface="Times New Roman" panose="02020603050405020304" pitchFamily="18" charset="0"/>
                <a:cs typeface="Times New Roman" panose="02020603050405020304" pitchFamily="18" charset="0"/>
              </a:rPr>
              <a:t>Türk Dünyası Siyasi - İdari İşbirliği</a:t>
            </a:r>
          </a:p>
          <a:p>
            <a:pPr lvl="2" algn="just"/>
            <a:r>
              <a:rPr lang="tr-TR" sz="1900" dirty="0">
                <a:latin typeface="Times New Roman" panose="02020603050405020304" pitchFamily="18" charset="0"/>
                <a:cs typeface="Times New Roman" panose="02020603050405020304" pitchFamily="18" charset="0"/>
              </a:rPr>
              <a:t>18 yaşından büyük olmak kaydıyla Türk Devletleri Teşkilatı Üye Ülke vatandaşı olan herkes</a:t>
            </a:r>
          </a:p>
          <a:p>
            <a:pPr lvl="2" algn="just"/>
            <a:endParaRPr lang="tr-TR" sz="19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DDD20D59-7FDA-1C94-1AD3-F4E3B834F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70" y="85263"/>
            <a:ext cx="2179284" cy="217928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97977D54-BE8E-E47C-BA52-110954C2A2B4}"/>
              </a:ext>
            </a:extLst>
          </p:cNvPr>
          <p:cNvPicPr>
            <a:picLocks noChangeAspect="1"/>
          </p:cNvPicPr>
          <p:nvPr/>
        </p:nvPicPr>
        <p:blipFill>
          <a:blip r:embed="rId3"/>
          <a:stretch>
            <a:fillRect/>
          </a:stretch>
        </p:blipFill>
        <p:spPr>
          <a:xfrm>
            <a:off x="7822986" y="1914525"/>
            <a:ext cx="3350366" cy="4131640"/>
          </a:xfrm>
          <a:prstGeom prst="rect">
            <a:avLst/>
          </a:prstGeom>
        </p:spPr>
      </p:pic>
    </p:spTree>
    <p:extLst>
      <p:ext uri="{BB962C8B-B14F-4D97-AF65-F5344CB8AC3E}">
        <p14:creationId xmlns:p14="http://schemas.microsoft.com/office/powerpoint/2010/main" val="1571229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3E2A6761-B611-646A-E2DA-BD6F1ED6962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817ECF5-439F-AD86-4469-7130D8E6E6CC}"/>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2025</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           </a:t>
            </a:r>
            <a:r>
              <a:rPr lang="tr-TR" sz="2000" b="1" cap="none" dirty="0">
                <a:latin typeface="Times New Roman" panose="02020603050405020304" pitchFamily="18" charset="0"/>
                <a:cs typeface="Times New Roman" panose="02020603050405020304" pitchFamily="18" charset="0"/>
              </a:rPr>
              <a:t>Kategoriler ve Temalar</a:t>
            </a:r>
            <a:endParaRPr lang="tr-TR" b="1"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895BF2F2-DEAF-0671-8C3E-D3C76833687B}"/>
              </a:ext>
            </a:extLst>
          </p:cNvPr>
          <p:cNvSpPr>
            <a:spLocks noGrp="1"/>
          </p:cNvSpPr>
          <p:nvPr>
            <p:ph idx="1"/>
          </p:nvPr>
        </p:nvSpPr>
        <p:spPr>
          <a:xfrm>
            <a:off x="914400" y="1914525"/>
            <a:ext cx="6699564" cy="3965067"/>
          </a:xfrm>
        </p:spPr>
        <p:txBody>
          <a:bodyPr numCol="1">
            <a:normAutofit fontScale="77500" lnSpcReduction="20000"/>
          </a:bodyPr>
          <a:lstStyle/>
          <a:p>
            <a:pPr algn="just"/>
            <a:r>
              <a:rPr lang="tr-TR" sz="2300" b="1" dirty="0" err="1">
                <a:latin typeface="Times New Roman" panose="02020603050405020304" pitchFamily="18" charset="0"/>
                <a:cs typeface="Times New Roman" panose="02020603050405020304" pitchFamily="18" charset="0"/>
              </a:rPr>
              <a:t>Sosyalfest</a:t>
            </a:r>
            <a:r>
              <a:rPr lang="tr-TR" sz="2300" b="1" dirty="0">
                <a:latin typeface="Times New Roman" panose="02020603050405020304" pitchFamily="18" charset="0"/>
                <a:cs typeface="Times New Roman" panose="02020603050405020304" pitchFamily="18" charset="0"/>
              </a:rPr>
              <a:t> 2025 </a:t>
            </a:r>
            <a:r>
              <a:rPr lang="tr-TR" sz="2300" b="1" dirty="0" err="1">
                <a:latin typeface="Times New Roman" panose="02020603050405020304" pitchFamily="18" charset="0"/>
                <a:cs typeface="Times New Roman" panose="02020603050405020304" pitchFamily="18" charset="0"/>
              </a:rPr>
              <a:t>Sağlıkfest</a:t>
            </a:r>
            <a:r>
              <a:rPr lang="tr-TR" sz="2300" b="1" dirty="0">
                <a:latin typeface="Times New Roman" panose="02020603050405020304" pitchFamily="18" charset="0"/>
                <a:cs typeface="Times New Roman" panose="02020603050405020304" pitchFamily="18" charset="0"/>
              </a:rPr>
              <a:t> Özel Kategorisi</a:t>
            </a:r>
          </a:p>
          <a:p>
            <a:pPr lvl="1" algn="just"/>
            <a:r>
              <a:rPr lang="tr-TR" sz="2100" b="1" dirty="0">
                <a:latin typeface="Times New Roman" panose="02020603050405020304" pitchFamily="18" charset="0"/>
                <a:cs typeface="Times New Roman" panose="02020603050405020304" pitchFamily="18" charset="0"/>
              </a:rPr>
              <a:t>Sağlık Eğitiminde Yenilikçi Uygulamalar</a:t>
            </a:r>
          </a:p>
          <a:p>
            <a:pPr lvl="2" algn="just"/>
            <a:r>
              <a:rPr lang="tr-TR" sz="1900" dirty="0">
                <a:latin typeface="Times New Roman" panose="02020603050405020304" pitchFamily="18" charset="0"/>
                <a:cs typeface="Times New Roman" panose="02020603050405020304" pitchFamily="18" charset="0"/>
              </a:rPr>
              <a:t>Lisansüstü / Serbest</a:t>
            </a:r>
          </a:p>
          <a:p>
            <a:pPr lvl="1" algn="just"/>
            <a:r>
              <a:rPr lang="tr-TR" sz="2100" b="1" dirty="0">
                <a:latin typeface="Times New Roman" panose="02020603050405020304" pitchFamily="18" charset="0"/>
                <a:cs typeface="Times New Roman" panose="02020603050405020304" pitchFamily="18" charset="0"/>
              </a:rPr>
              <a:t>Sağlık Politikaları</a:t>
            </a:r>
          </a:p>
          <a:p>
            <a:pPr lvl="2" algn="just"/>
            <a:r>
              <a:rPr lang="tr-TR" sz="1900" dirty="0">
                <a:latin typeface="Times New Roman" panose="02020603050405020304" pitchFamily="18" charset="0"/>
                <a:cs typeface="Times New Roman" panose="02020603050405020304" pitchFamily="18" charset="0"/>
              </a:rPr>
              <a:t>Ön Lisans / Lisans / Lisansüstü / Serbest</a:t>
            </a:r>
          </a:p>
          <a:p>
            <a:pPr lvl="1" algn="just"/>
            <a:r>
              <a:rPr lang="tr-TR" sz="2100" b="1" dirty="0">
                <a:latin typeface="Times New Roman" panose="02020603050405020304" pitchFamily="18" charset="0"/>
                <a:cs typeface="Times New Roman" panose="02020603050405020304" pitchFamily="18" charset="0"/>
              </a:rPr>
              <a:t>Sağlıkta Teknoloji Kullanımı</a:t>
            </a:r>
          </a:p>
          <a:p>
            <a:pPr lvl="2" algn="just"/>
            <a:r>
              <a:rPr lang="tr-TR" sz="1900" dirty="0">
                <a:latin typeface="Times New Roman" panose="02020603050405020304" pitchFamily="18" charset="0"/>
                <a:cs typeface="Times New Roman" panose="02020603050405020304" pitchFamily="18" charset="0"/>
              </a:rPr>
              <a:t>Ön Lisans / Lisans</a:t>
            </a:r>
          </a:p>
          <a:p>
            <a:pPr lvl="1" algn="just"/>
            <a:r>
              <a:rPr lang="tr-TR" sz="2100" b="1" dirty="0">
                <a:latin typeface="Times New Roman" panose="02020603050405020304" pitchFamily="18" charset="0"/>
                <a:cs typeface="Times New Roman" panose="02020603050405020304" pitchFamily="18" charset="0"/>
              </a:rPr>
              <a:t>Sağlıklı Şehir Tasarımı</a:t>
            </a:r>
          </a:p>
          <a:p>
            <a:pPr lvl="2" algn="just"/>
            <a:r>
              <a:rPr lang="tr-TR" sz="1900" b="1" dirty="0">
                <a:latin typeface="Times New Roman" panose="02020603050405020304" pitchFamily="18" charset="0"/>
                <a:cs typeface="Times New Roman" panose="02020603050405020304" pitchFamily="18" charset="0"/>
              </a:rPr>
              <a:t> </a:t>
            </a:r>
            <a:r>
              <a:rPr lang="tr-TR" sz="1900" dirty="0">
                <a:latin typeface="Times New Roman" panose="02020603050405020304" pitchFamily="18" charset="0"/>
                <a:cs typeface="Times New Roman" panose="02020603050405020304" pitchFamily="18" charset="0"/>
              </a:rPr>
              <a:t>Ön Lisans / Lisans / Lisansüstü / Serbest</a:t>
            </a:r>
          </a:p>
          <a:p>
            <a:pPr lvl="1" algn="just"/>
            <a:r>
              <a:rPr lang="tr-TR" sz="2100" b="1" dirty="0">
                <a:latin typeface="Times New Roman" panose="02020603050405020304" pitchFamily="18" charset="0"/>
                <a:cs typeface="Times New Roman" panose="02020603050405020304" pitchFamily="18" charset="0"/>
              </a:rPr>
              <a:t>Sağlıkta Özel Gereksinimli Bireylere Yönelik Uygulamalar</a:t>
            </a:r>
          </a:p>
          <a:p>
            <a:pPr lvl="2" algn="just"/>
            <a:r>
              <a:rPr lang="tr-TR" sz="1900" dirty="0">
                <a:latin typeface="Times New Roman" panose="02020603050405020304" pitchFamily="18" charset="0"/>
                <a:cs typeface="Times New Roman" panose="02020603050405020304" pitchFamily="18" charset="0"/>
              </a:rPr>
              <a:t>Ön Lisans / Lisans</a:t>
            </a:r>
          </a:p>
          <a:p>
            <a:pPr lvl="1" algn="just"/>
            <a:r>
              <a:rPr lang="tr-TR" sz="2100" b="1" dirty="0">
                <a:latin typeface="Times New Roman" panose="02020603050405020304" pitchFamily="18" charset="0"/>
                <a:cs typeface="Times New Roman" panose="02020603050405020304" pitchFamily="18" charset="0"/>
              </a:rPr>
              <a:t>Sağlıklı Yaşam</a:t>
            </a:r>
          </a:p>
          <a:p>
            <a:pPr lvl="2" algn="just"/>
            <a:r>
              <a:rPr lang="tr-TR" sz="1900" dirty="0">
                <a:latin typeface="Times New Roman" panose="02020603050405020304" pitchFamily="18" charset="0"/>
                <a:cs typeface="Times New Roman" panose="02020603050405020304" pitchFamily="18" charset="0"/>
              </a:rPr>
              <a:t>Lise</a:t>
            </a:r>
          </a:p>
          <a:p>
            <a:pPr lvl="2" algn="just"/>
            <a:endParaRPr lang="tr-TR" sz="19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5D0D8D8F-3B6A-38A6-6F57-F17431512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70" y="85263"/>
            <a:ext cx="2179284" cy="217928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99BFCC22-8734-4A35-027A-F8C7E1C0175D}"/>
              </a:ext>
            </a:extLst>
          </p:cNvPr>
          <p:cNvPicPr>
            <a:picLocks noChangeAspect="1"/>
          </p:cNvPicPr>
          <p:nvPr/>
        </p:nvPicPr>
        <p:blipFill>
          <a:blip r:embed="rId3"/>
          <a:stretch>
            <a:fillRect/>
          </a:stretch>
        </p:blipFill>
        <p:spPr>
          <a:xfrm>
            <a:off x="7769080" y="1914526"/>
            <a:ext cx="3613294" cy="4171950"/>
          </a:xfrm>
          <a:prstGeom prst="rect">
            <a:avLst/>
          </a:prstGeom>
        </p:spPr>
      </p:pic>
    </p:spTree>
    <p:extLst>
      <p:ext uri="{BB962C8B-B14F-4D97-AF65-F5344CB8AC3E}">
        <p14:creationId xmlns:p14="http://schemas.microsoft.com/office/powerpoint/2010/main" val="1487124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7A872747-F11E-1E3E-CDEF-E8F852FE039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505F1CD-EC08-0359-590B-E1AE73FCAE5F}"/>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2025</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           </a:t>
            </a:r>
            <a:r>
              <a:rPr lang="tr-TR" sz="2000" b="1" cap="none" dirty="0">
                <a:latin typeface="Times New Roman" panose="02020603050405020304" pitchFamily="18" charset="0"/>
                <a:cs typeface="Times New Roman" panose="02020603050405020304" pitchFamily="18" charset="0"/>
              </a:rPr>
              <a:t>Başvuru Koşulları</a:t>
            </a:r>
            <a:endParaRPr lang="tr-TR" b="1"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861D8C00-4FDB-4A51-E5F4-3F680E5C29F7}"/>
              </a:ext>
            </a:extLst>
          </p:cNvPr>
          <p:cNvSpPr>
            <a:spLocks noGrp="1"/>
          </p:cNvSpPr>
          <p:nvPr>
            <p:ph idx="1"/>
          </p:nvPr>
        </p:nvSpPr>
        <p:spPr>
          <a:xfrm>
            <a:off x="1451579" y="1914525"/>
            <a:ext cx="9603275" cy="3965067"/>
          </a:xfrm>
        </p:spPr>
        <p:txBody>
          <a:bodyPr numCol="1">
            <a:normAutofit fontScale="62500" lnSpcReduction="20000"/>
          </a:bodyPr>
          <a:lstStyle/>
          <a:p>
            <a:pPr algn="just"/>
            <a:r>
              <a:rPr lang="tr-TR" sz="2300" dirty="0" err="1">
                <a:latin typeface="Times New Roman" panose="02020603050405020304" pitchFamily="18" charset="0"/>
                <a:cs typeface="Times New Roman" panose="02020603050405020304" pitchFamily="18" charset="0"/>
              </a:rPr>
              <a:t>Sosyalfest</a:t>
            </a:r>
            <a:r>
              <a:rPr lang="tr-TR" sz="2300" dirty="0">
                <a:latin typeface="Times New Roman" panose="02020603050405020304" pitchFamily="18" charset="0"/>
                <a:cs typeface="Times New Roman" panose="02020603050405020304" pitchFamily="18" charset="0"/>
              </a:rPr>
              <a:t> 2025’in sosyal model ve sağlık modeli tasarım yarışmasına yapılacak başvurular tek başına olabileceği gibi takım halinde de olabilir.</a:t>
            </a:r>
          </a:p>
          <a:p>
            <a:pPr algn="just"/>
            <a:r>
              <a:rPr lang="tr-TR" sz="2300" dirty="0">
                <a:latin typeface="Times New Roman" panose="02020603050405020304" pitchFamily="18" charset="0"/>
                <a:cs typeface="Times New Roman" panose="02020603050405020304" pitchFamily="18" charset="0"/>
              </a:rPr>
              <a:t>Tasarım yarışmalarına tek başına yapılacak başvurular için genel şartlar geçerlidir.</a:t>
            </a:r>
          </a:p>
          <a:p>
            <a:pPr algn="just"/>
            <a:r>
              <a:rPr lang="tr-TR" sz="2300" dirty="0">
                <a:latin typeface="Times New Roman" panose="02020603050405020304" pitchFamily="18" charset="0"/>
                <a:cs typeface="Times New Roman" panose="02020603050405020304" pitchFamily="18" charset="0"/>
              </a:rPr>
              <a:t>Yarışmaya tek başına ya da takım halinde katılmak isteyenler genel şartları karşılamak kaydıyla </a:t>
            </a:r>
            <a:r>
              <a:rPr lang="tr-TR" sz="2300" dirty="0" err="1">
                <a:latin typeface="Times New Roman" panose="02020603050405020304" pitchFamily="18" charset="0"/>
                <a:cs typeface="Times New Roman" panose="02020603050405020304" pitchFamily="18" charset="0"/>
              </a:rPr>
              <a:t>Sosyalfest</a:t>
            </a:r>
            <a:r>
              <a:rPr lang="tr-TR" sz="2300" dirty="0">
                <a:latin typeface="Times New Roman" panose="02020603050405020304" pitchFamily="18" charset="0"/>
                <a:cs typeface="Times New Roman" panose="02020603050405020304" pitchFamily="18" charset="0"/>
              </a:rPr>
              <a:t> 2025’in kendi kategorisindeki model tasarım yarışmalarından her birisine birden fazla tasarım ile katılabilir.</a:t>
            </a:r>
          </a:p>
          <a:p>
            <a:pPr algn="just"/>
            <a:r>
              <a:rPr lang="tr-TR" sz="2300" dirty="0">
                <a:latin typeface="Times New Roman" panose="02020603050405020304" pitchFamily="18" charset="0"/>
                <a:cs typeface="Times New Roman" panose="02020603050405020304" pitchFamily="18" charset="0"/>
              </a:rPr>
              <a:t>Bir katılımcı tek olarak genel şartları karşılamak kaydıyla birden fazla takıma üye olabilir ve yine genel şartları karşılamak kaydıyla bir takımın üye sayısı en az iki en fazla sekiz kişiden oluşabilir.</a:t>
            </a:r>
          </a:p>
          <a:p>
            <a:pPr algn="just"/>
            <a:r>
              <a:rPr lang="tr-TR" sz="2300" dirty="0">
                <a:latin typeface="Times New Roman" panose="02020603050405020304" pitchFamily="18" charset="0"/>
                <a:cs typeface="Times New Roman" panose="02020603050405020304" pitchFamily="18" charset="0"/>
              </a:rPr>
              <a:t>Lise eğitim segmentinde tek başına katılım sağlayan yarışmacıların ve takımların danışman zorunluluğu bulunmaktadır.</a:t>
            </a:r>
          </a:p>
          <a:p>
            <a:pPr algn="just"/>
            <a:r>
              <a:rPr lang="tr-TR" sz="2300" dirty="0">
                <a:latin typeface="Times New Roman" panose="02020603050405020304" pitchFamily="18" charset="0"/>
                <a:cs typeface="Times New Roman" panose="02020603050405020304" pitchFamily="18" charset="0"/>
              </a:rPr>
              <a:t>Lisans, Lisansüstü ve Serbest eğitim segmentinde tek başına katılım sağlayan yarışmacıların ve takımların danışman zorunluluğu bulunmamaktadır.</a:t>
            </a:r>
          </a:p>
          <a:p>
            <a:pPr algn="just"/>
            <a:r>
              <a:rPr lang="tr-TR" sz="2300" dirty="0">
                <a:latin typeface="Times New Roman" panose="02020603050405020304" pitchFamily="18" charset="0"/>
                <a:cs typeface="Times New Roman" panose="02020603050405020304" pitchFamily="18" charset="0"/>
              </a:rPr>
              <a:t>Lise eğitim segmenti için danışmanlar öğretmenler arasından belirlenebileceği gibi reşit olmak kaydı ile tercih edilen üçüncü bir kişi de danışmanlık yapabilir.</a:t>
            </a:r>
          </a:p>
          <a:p>
            <a:pPr algn="just"/>
            <a:r>
              <a:rPr lang="tr-TR" sz="2300" dirty="0">
                <a:latin typeface="Times New Roman" panose="02020603050405020304" pitchFamily="18" charset="0"/>
                <a:cs typeface="Times New Roman" panose="02020603050405020304" pitchFamily="18" charset="0"/>
              </a:rPr>
              <a:t>Danışman sayısı en fazla bir tanedir.</a:t>
            </a:r>
          </a:p>
        </p:txBody>
      </p:sp>
      <p:pic>
        <p:nvPicPr>
          <p:cNvPr id="5" name="Picture 2">
            <a:extLst>
              <a:ext uri="{FF2B5EF4-FFF2-40B4-BE49-F238E27FC236}">
                <a16:creationId xmlns:a16="http://schemas.microsoft.com/office/drawing/2014/main" id="{F15B9F24-8304-A36F-31FE-DD6216E2E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70" y="85263"/>
            <a:ext cx="2179284" cy="217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744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AC98D20D-BCCA-A605-8949-77E73F2782A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2BDDFF-BB19-93ED-F8AC-B15B63F9F0C8}"/>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2025</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           </a:t>
            </a:r>
            <a:r>
              <a:rPr lang="tr-TR" sz="2000" b="1" cap="none" dirty="0">
                <a:latin typeface="Times New Roman" panose="02020603050405020304" pitchFamily="18" charset="0"/>
                <a:cs typeface="Times New Roman" panose="02020603050405020304" pitchFamily="18" charset="0"/>
              </a:rPr>
              <a:t>Başvuru Koşulları</a:t>
            </a:r>
            <a:endParaRPr lang="tr-TR" b="1"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199C3D5D-ACFF-8076-A2C9-3FC86E0C5067}"/>
              </a:ext>
            </a:extLst>
          </p:cNvPr>
          <p:cNvSpPr>
            <a:spLocks noGrp="1"/>
          </p:cNvSpPr>
          <p:nvPr>
            <p:ph idx="1"/>
          </p:nvPr>
        </p:nvSpPr>
        <p:spPr>
          <a:xfrm>
            <a:off x="1451579" y="1914525"/>
            <a:ext cx="9603275" cy="3965067"/>
          </a:xfrm>
        </p:spPr>
        <p:txBody>
          <a:bodyPr numCol="1">
            <a:normAutofit fontScale="77500" lnSpcReduction="20000"/>
          </a:bodyPr>
          <a:lstStyle/>
          <a:p>
            <a:pPr algn="just"/>
            <a:r>
              <a:rPr lang="tr-TR" sz="2300" dirty="0" err="1">
                <a:latin typeface="Times New Roman" panose="02020603050405020304" pitchFamily="18" charset="0"/>
                <a:cs typeface="Times New Roman" panose="02020603050405020304" pitchFamily="18" charset="0"/>
              </a:rPr>
              <a:t>Sosyalfest</a:t>
            </a:r>
            <a:r>
              <a:rPr lang="tr-TR" sz="2300" dirty="0">
                <a:latin typeface="Times New Roman" panose="02020603050405020304" pitchFamily="18" charset="0"/>
                <a:cs typeface="Times New Roman" panose="02020603050405020304" pitchFamily="18" charset="0"/>
              </a:rPr>
              <a:t> 2025 sosyal model ve sağlık modeli tasarım yarışmasına yapılacak başvurular çerçevesinde kurgulanan modellerin; özgün, yenilikçi ve sorun çözücü nitelikte olması beklenmektedir.</a:t>
            </a:r>
          </a:p>
          <a:p>
            <a:pPr algn="just"/>
            <a:r>
              <a:rPr lang="tr-TR" sz="2300" dirty="0" err="1">
                <a:latin typeface="Times New Roman" panose="02020603050405020304" pitchFamily="18" charset="0"/>
                <a:cs typeface="Times New Roman" panose="02020603050405020304" pitchFamily="18" charset="0"/>
              </a:rPr>
              <a:t>Sosyalfest</a:t>
            </a:r>
            <a:r>
              <a:rPr lang="tr-TR" sz="2300" dirty="0">
                <a:latin typeface="Times New Roman" panose="02020603050405020304" pitchFamily="18" charset="0"/>
                <a:cs typeface="Times New Roman" panose="02020603050405020304" pitchFamily="18" charset="0"/>
              </a:rPr>
              <a:t> 2025 sosyal model ve sağlık modeli tasarım yarışmasına yapılacak başvurular çerçevesinde kurgulanan modellerin; daha önce herhangi bir başka yarışmada ödül kazanmamış olması gerekmektedir.</a:t>
            </a:r>
          </a:p>
          <a:p>
            <a:pPr algn="just"/>
            <a:r>
              <a:rPr lang="tr-TR" sz="2300" dirty="0" err="1">
                <a:latin typeface="Times New Roman" panose="02020603050405020304" pitchFamily="18" charset="0"/>
                <a:cs typeface="Times New Roman" panose="02020603050405020304" pitchFamily="18" charset="0"/>
              </a:rPr>
              <a:t>Sosyalfest</a:t>
            </a:r>
            <a:r>
              <a:rPr lang="tr-TR" sz="2300" dirty="0">
                <a:latin typeface="Times New Roman" panose="02020603050405020304" pitchFamily="18" charset="0"/>
                <a:cs typeface="Times New Roman" panose="02020603050405020304" pitchFamily="18" charset="0"/>
              </a:rPr>
              <a:t> 2025 model tasarım yarışmalarına yapılacak başvurular çerçevesinde kurgulanan sosyal model ve sağlık modelleri; milli ve manevi değerlere, hukuk kurallarına ve insan yaşam hakkına uygun olmalıdır.</a:t>
            </a:r>
          </a:p>
          <a:p>
            <a:pPr algn="just"/>
            <a:r>
              <a:rPr lang="tr-TR" sz="2300" dirty="0" err="1">
                <a:latin typeface="Times New Roman" panose="02020603050405020304" pitchFamily="18" charset="0"/>
                <a:cs typeface="Times New Roman" panose="02020603050405020304" pitchFamily="18" charset="0"/>
              </a:rPr>
              <a:t>Sosyalfest</a:t>
            </a:r>
            <a:r>
              <a:rPr lang="tr-TR" sz="2300" dirty="0">
                <a:latin typeface="Times New Roman" panose="02020603050405020304" pitchFamily="18" charset="0"/>
                <a:cs typeface="Times New Roman" panose="02020603050405020304" pitchFamily="18" charset="0"/>
              </a:rPr>
              <a:t> 2025 Model Tasarım Yarışmaları Organizasyon Komisyonu gerekli ve yeterli teknik özelliklere sahip olmayan veya hukuki niteliklerden yoksun kalan sosyal model ve sağlık modeli tasarım başvurularını değerlendirme dışı bırakma hakkına sahiptir.</a:t>
            </a:r>
          </a:p>
        </p:txBody>
      </p:sp>
      <p:pic>
        <p:nvPicPr>
          <p:cNvPr id="5" name="Picture 2">
            <a:extLst>
              <a:ext uri="{FF2B5EF4-FFF2-40B4-BE49-F238E27FC236}">
                <a16:creationId xmlns:a16="http://schemas.microsoft.com/office/drawing/2014/main" id="{3CD731F3-73A8-38DB-F222-3C6177821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70" y="85263"/>
            <a:ext cx="2179284" cy="217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072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0D66CEC8-F24A-0A94-194B-2A1F3F8C977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BAC5569-8FCE-86A7-2ADA-597ABE92D607}"/>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2025</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           </a:t>
            </a:r>
            <a:r>
              <a:rPr lang="tr-TR" sz="2000" b="1" cap="none" dirty="0">
                <a:latin typeface="Times New Roman" panose="02020603050405020304" pitchFamily="18" charset="0"/>
                <a:cs typeface="Times New Roman" panose="02020603050405020304" pitchFamily="18" charset="0"/>
              </a:rPr>
              <a:t>Hukuki Çerçeve</a:t>
            </a:r>
            <a:endParaRPr lang="tr-TR" b="1"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09E4D9AA-8F05-C49C-563A-92FBAAA47158}"/>
              </a:ext>
            </a:extLst>
          </p:cNvPr>
          <p:cNvSpPr>
            <a:spLocks noGrp="1"/>
          </p:cNvSpPr>
          <p:nvPr>
            <p:ph idx="1"/>
          </p:nvPr>
        </p:nvSpPr>
        <p:spPr>
          <a:xfrm>
            <a:off x="1451579" y="1914525"/>
            <a:ext cx="9603275" cy="3965067"/>
          </a:xfrm>
        </p:spPr>
        <p:txBody>
          <a:bodyPr numCol="1">
            <a:normAutofit fontScale="92500" lnSpcReduction="10000"/>
          </a:bodyPr>
          <a:lstStyle/>
          <a:p>
            <a:pPr algn="just"/>
            <a:r>
              <a:rPr lang="tr-TR" sz="2300" dirty="0" err="1">
                <a:latin typeface="Times New Roman" panose="02020603050405020304" pitchFamily="18" charset="0"/>
                <a:cs typeface="Times New Roman" panose="02020603050405020304" pitchFamily="18" charset="0"/>
              </a:rPr>
              <a:t>Sosyalfest</a:t>
            </a:r>
            <a:r>
              <a:rPr lang="tr-TR" sz="2300" dirty="0">
                <a:latin typeface="Times New Roman" panose="02020603050405020304" pitchFamily="18" charset="0"/>
                <a:cs typeface="Times New Roman" panose="02020603050405020304" pitchFamily="18" charset="0"/>
              </a:rPr>
              <a:t> 2025 sosyal model ve sağlık modeli tasarım yarışmalarına yapılan her bir başvurunun mülkiyet hakkı fikir sahibine aittir. Diğer taraftan fikir sahibi;</a:t>
            </a:r>
          </a:p>
          <a:p>
            <a:pPr lvl="1" algn="just"/>
            <a:r>
              <a:rPr lang="tr-TR" sz="2100" dirty="0">
                <a:latin typeface="Times New Roman" panose="02020603050405020304" pitchFamily="18" charset="0"/>
                <a:cs typeface="Times New Roman" panose="02020603050405020304" pitchFamily="18" charset="0"/>
              </a:rPr>
              <a:t>a. Eserin </a:t>
            </a:r>
            <a:r>
              <a:rPr lang="tr-TR" sz="2100" dirty="0" err="1">
                <a:latin typeface="Times New Roman" panose="02020603050405020304" pitchFamily="18" charset="0"/>
                <a:cs typeface="Times New Roman" panose="02020603050405020304" pitchFamily="18" charset="0"/>
              </a:rPr>
              <a:t>Sosyalfest</a:t>
            </a:r>
            <a:r>
              <a:rPr lang="tr-TR" sz="2100" dirty="0">
                <a:latin typeface="Times New Roman" panose="02020603050405020304" pitchFamily="18" charset="0"/>
                <a:cs typeface="Times New Roman" panose="02020603050405020304" pitchFamily="18" charset="0"/>
              </a:rPr>
              <a:t> 2025 kapsamında proje gösterimlerinin ve sunumlarının yapılması, eserlerin gerek basılı materyal olarak basılması ve yayımlanması, gerekse dijital mecralarda iletimi ve yayınlanması haklarını,</a:t>
            </a:r>
          </a:p>
          <a:p>
            <a:pPr lvl="1" algn="just"/>
            <a:r>
              <a:rPr lang="tr-TR" sz="2100" dirty="0">
                <a:latin typeface="Times New Roman" panose="02020603050405020304" pitchFamily="18" charset="0"/>
                <a:cs typeface="Times New Roman" panose="02020603050405020304" pitchFamily="18" charset="0"/>
              </a:rPr>
              <a:t>b. Ayrıca eserin bütününün veya eserden bir parçanın Karabük Üniversitesi tarafından etkinlikler ve eğitim-öğretim, tanıtım ve farkındalık artırma faaliyetlerinde afiş, katalog, broşür vb. her türlü tanıtım malzemeleri ile dijital mecralarda 5846 sayılı Fikir ve Sanat Eserleri Kanunu’nun ilgili maddelerinde belirtilen şekilde işleme, çoğaltma, yayma, temsil, işaret, ses veya görüntü nakline uygun araçlarla umuma iletim haklarını,</a:t>
            </a:r>
          </a:p>
          <a:p>
            <a:pPr marL="0" indent="0" algn="just">
              <a:buNone/>
            </a:pPr>
            <a:r>
              <a:rPr lang="tr-TR" sz="2300" dirty="0">
                <a:latin typeface="Times New Roman" panose="02020603050405020304" pitchFamily="18" charset="0"/>
                <a:cs typeface="Times New Roman" panose="02020603050405020304" pitchFamily="18" charset="0"/>
              </a:rPr>
              <a:t>    Karabük Üniversitesi ile ortak bir şekilde kullanmayı kabul eder.</a:t>
            </a:r>
          </a:p>
        </p:txBody>
      </p:sp>
      <p:pic>
        <p:nvPicPr>
          <p:cNvPr id="5" name="Picture 2">
            <a:extLst>
              <a:ext uri="{FF2B5EF4-FFF2-40B4-BE49-F238E27FC236}">
                <a16:creationId xmlns:a16="http://schemas.microsoft.com/office/drawing/2014/main" id="{3E4CFDD4-9006-EEDD-E5EB-6E43C9EC0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70" y="85263"/>
            <a:ext cx="2179284" cy="217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070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A3B66F01-114E-C955-D0FF-3938260C648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6F0FF25-3274-E0FB-6988-643FBCC60391}"/>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2025</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           </a:t>
            </a:r>
            <a:r>
              <a:rPr lang="tr-TR" sz="2000" b="1" cap="none" dirty="0">
                <a:latin typeface="Times New Roman" panose="02020603050405020304" pitchFamily="18" charset="0"/>
                <a:cs typeface="Times New Roman" panose="02020603050405020304" pitchFamily="18" charset="0"/>
              </a:rPr>
              <a:t>Hukuki Çerçeve</a:t>
            </a:r>
            <a:endParaRPr lang="tr-TR" b="1"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C85934FE-E241-008B-7405-15D78ABFB65E}"/>
              </a:ext>
            </a:extLst>
          </p:cNvPr>
          <p:cNvSpPr>
            <a:spLocks noGrp="1"/>
          </p:cNvSpPr>
          <p:nvPr>
            <p:ph idx="1"/>
          </p:nvPr>
        </p:nvSpPr>
        <p:spPr>
          <a:xfrm>
            <a:off x="517869" y="1914525"/>
            <a:ext cx="8463169" cy="3965067"/>
          </a:xfrm>
        </p:spPr>
        <p:txBody>
          <a:bodyPr numCol="1">
            <a:normAutofit/>
          </a:bodyPr>
          <a:lstStyle/>
          <a:p>
            <a:pPr algn="just"/>
            <a:r>
              <a:rPr lang="tr-TR" sz="1800" dirty="0">
                <a:latin typeface="Times New Roman" panose="02020603050405020304" pitchFamily="18" charset="0"/>
                <a:cs typeface="Times New Roman" panose="02020603050405020304" pitchFamily="18" charset="0"/>
              </a:rPr>
              <a:t>Karabük Üniversitesi; sosyal modellerin ve sağlık modellerinin tanıtımının yapılması, tasarlanan modellerin uygulama safhasına geçmesinin sağlanması, sosyal model ve sağlık modeli sahipleri ile bu modelleri uygulayacak kurumların karşılıklı iletişim ve erişiminin kurulması, sosyal modellerin ve sağlık modellerinin kurumsal ihtiyaçlara göre geliştirilmesi, yerel - ulusal ve uluslararası paylaşım sürecinin oluşturulması gibi adımların planlanması ve organizasyonu konusunda faaliyetler yürüterek </a:t>
            </a:r>
            <a:r>
              <a:rPr lang="tr-TR" sz="1800" dirty="0" err="1">
                <a:latin typeface="Times New Roman" panose="02020603050405020304" pitchFamily="18" charset="0"/>
                <a:cs typeface="Times New Roman" panose="02020603050405020304" pitchFamily="18" charset="0"/>
              </a:rPr>
              <a:t>Sosyalfest</a:t>
            </a:r>
            <a:r>
              <a:rPr lang="tr-TR" sz="1800" dirty="0">
                <a:latin typeface="Times New Roman" panose="02020603050405020304" pitchFamily="18" charset="0"/>
                <a:cs typeface="Times New Roman" panose="02020603050405020304" pitchFamily="18" charset="0"/>
              </a:rPr>
              <a:t> 2025 sonrasındaki süreçte destekleme çalışmaları gerçekleştirmeyi planlamaktadır.</a:t>
            </a:r>
          </a:p>
          <a:p>
            <a:pPr algn="just"/>
            <a:r>
              <a:rPr lang="tr-TR" sz="1800" dirty="0">
                <a:latin typeface="Times New Roman" panose="02020603050405020304" pitchFamily="18" charset="0"/>
                <a:cs typeface="Times New Roman" panose="02020603050405020304" pitchFamily="18" charset="0"/>
              </a:rPr>
              <a:t>Bu kapsamda Karabük Üniversitesi </a:t>
            </a:r>
            <a:r>
              <a:rPr lang="tr-TR" sz="1800" dirty="0" err="1">
                <a:latin typeface="Times New Roman" panose="02020603050405020304" pitchFamily="18" charset="0"/>
                <a:cs typeface="Times New Roman" panose="02020603050405020304" pitchFamily="18" charset="0"/>
              </a:rPr>
              <a:t>Sosyalfest</a:t>
            </a:r>
            <a:r>
              <a:rPr lang="tr-TR" sz="1800" dirty="0">
                <a:latin typeface="Times New Roman" panose="02020603050405020304" pitchFamily="18" charset="0"/>
                <a:cs typeface="Times New Roman" panose="02020603050405020304" pitchFamily="18" charset="0"/>
              </a:rPr>
              <a:t> Sosyal Bilimler Festivali sosyal model ve sağlık modeli tasarım yarışmalarına başvuran herkes, sitede yer alan ve yanda karekodu verilen link üzerinden ulaşılabilen </a:t>
            </a:r>
            <a:r>
              <a:rPr lang="tr-TR" sz="1800" dirty="0" err="1">
                <a:latin typeface="Times New Roman" panose="02020603050405020304" pitchFamily="18" charset="0"/>
                <a:cs typeface="Times New Roman" panose="02020603050405020304" pitchFamily="18" charset="0"/>
              </a:rPr>
              <a:t>Sosyalfest</a:t>
            </a:r>
            <a:r>
              <a:rPr lang="tr-TR" sz="1800" dirty="0">
                <a:latin typeface="Times New Roman" panose="02020603050405020304" pitchFamily="18" charset="0"/>
                <a:cs typeface="Times New Roman" panose="02020603050405020304" pitchFamily="18" charset="0"/>
              </a:rPr>
              <a:t> Tasarım Yarışmaları Telif Hakkı Devir Sözleşmesi içerisinde yer alan maddeleri kabul etmiş sayılır.</a:t>
            </a:r>
          </a:p>
        </p:txBody>
      </p:sp>
      <p:pic>
        <p:nvPicPr>
          <p:cNvPr id="5" name="Picture 2">
            <a:extLst>
              <a:ext uri="{FF2B5EF4-FFF2-40B4-BE49-F238E27FC236}">
                <a16:creationId xmlns:a16="http://schemas.microsoft.com/office/drawing/2014/main" id="{9D483E56-C0FD-4D06-845A-20C6B2300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70" y="85263"/>
            <a:ext cx="2179284" cy="217928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1FDF5E03-D88A-E6BE-831C-C9102BFC3CC1}"/>
              </a:ext>
            </a:extLst>
          </p:cNvPr>
          <p:cNvPicPr>
            <a:picLocks noChangeAspect="1"/>
          </p:cNvPicPr>
          <p:nvPr/>
        </p:nvPicPr>
        <p:blipFill>
          <a:blip r:embed="rId3"/>
          <a:stretch>
            <a:fillRect/>
          </a:stretch>
        </p:blipFill>
        <p:spPr>
          <a:xfrm>
            <a:off x="9114309" y="2453889"/>
            <a:ext cx="2559822" cy="2559822"/>
          </a:xfrm>
          <a:prstGeom prst="rect">
            <a:avLst/>
          </a:prstGeom>
        </p:spPr>
      </p:pic>
    </p:spTree>
    <p:extLst>
      <p:ext uri="{BB962C8B-B14F-4D97-AF65-F5344CB8AC3E}">
        <p14:creationId xmlns:p14="http://schemas.microsoft.com/office/powerpoint/2010/main" val="639196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1F789B0D-9DA1-5357-E181-1D81D2F5372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1F707BB-5BE7-007E-A190-57D7B33925D3}"/>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2025</a:t>
            </a: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           </a:t>
            </a:r>
            <a:r>
              <a:rPr lang="tr-TR" sz="2000" b="1" cap="none" dirty="0">
                <a:latin typeface="Times New Roman" panose="02020603050405020304" pitchFamily="18" charset="0"/>
                <a:cs typeface="Times New Roman" panose="02020603050405020304" pitchFamily="18" charset="0"/>
              </a:rPr>
              <a:t>Başvuru Takvimi</a:t>
            </a:r>
            <a:endParaRPr lang="tr-TR" b="1" dirty="0">
              <a:latin typeface="Times New Roman" panose="02020603050405020304" pitchFamily="18" charset="0"/>
              <a:cs typeface="Times New Roman" panose="02020603050405020304" pitchFamily="18" charset="0"/>
            </a:endParaRPr>
          </a:p>
        </p:txBody>
      </p:sp>
      <p:sp>
        <p:nvSpPr>
          <p:cNvPr id="3" name="İçerik Yer Tutucusu 2">
            <a:extLst>
              <a:ext uri="{FF2B5EF4-FFF2-40B4-BE49-F238E27FC236}">
                <a16:creationId xmlns:a16="http://schemas.microsoft.com/office/drawing/2014/main" id="{22B94CBC-EA73-16DC-8ADA-E4DEE41BEE1B}"/>
              </a:ext>
            </a:extLst>
          </p:cNvPr>
          <p:cNvSpPr>
            <a:spLocks noGrp="1"/>
          </p:cNvSpPr>
          <p:nvPr>
            <p:ph idx="1"/>
          </p:nvPr>
        </p:nvSpPr>
        <p:spPr>
          <a:xfrm>
            <a:off x="1451579" y="1914525"/>
            <a:ext cx="9603275" cy="3965067"/>
          </a:xfrm>
        </p:spPr>
        <p:txBody>
          <a:bodyPr numCol="1">
            <a:normAutofit/>
          </a:bodyPr>
          <a:lstStyle/>
          <a:p>
            <a:pPr algn="just"/>
            <a:r>
              <a:rPr lang="tr-TR" dirty="0">
                <a:latin typeface="Times New Roman" panose="02020603050405020304" pitchFamily="18" charset="0"/>
                <a:cs typeface="Times New Roman" panose="02020603050405020304" pitchFamily="18" charset="0"/>
              </a:rPr>
              <a:t>Başvuruların alınmaya başlanması</a:t>
            </a:r>
          </a:p>
          <a:p>
            <a:pPr marL="0" indent="0" algn="just">
              <a:buNone/>
            </a:pPr>
            <a:r>
              <a:rPr lang="tr-TR" dirty="0">
                <a:latin typeface="Times New Roman" panose="02020603050405020304" pitchFamily="18" charset="0"/>
                <a:cs typeface="Times New Roman" panose="02020603050405020304" pitchFamily="18" charset="0"/>
              </a:rPr>
              <a:t>                     </a:t>
            </a:r>
            <a:r>
              <a:rPr lang="tr-TR" b="1" dirty="0">
                <a:latin typeface="Times New Roman" panose="02020603050405020304" pitchFamily="18" charset="0"/>
                <a:cs typeface="Times New Roman" panose="02020603050405020304" pitchFamily="18" charset="0"/>
              </a:rPr>
              <a:t>8 Ocak 2025</a:t>
            </a:r>
          </a:p>
          <a:p>
            <a:pPr algn="just"/>
            <a:endParaRPr lang="tr-TR" dirty="0">
              <a:latin typeface="Times New Roman" panose="02020603050405020304" pitchFamily="18" charset="0"/>
              <a:cs typeface="Times New Roman" panose="02020603050405020304" pitchFamily="18" charset="0"/>
            </a:endParaRPr>
          </a:p>
          <a:p>
            <a:pPr lvl="4" algn="just"/>
            <a:r>
              <a:rPr lang="tr-TR" sz="2000" dirty="0">
                <a:latin typeface="Times New Roman" panose="02020603050405020304" pitchFamily="18" charset="0"/>
                <a:cs typeface="Times New Roman" panose="02020603050405020304" pitchFamily="18" charset="0"/>
              </a:rPr>
              <a:t>Başvuruların son günü</a:t>
            </a:r>
          </a:p>
          <a:p>
            <a:pPr marL="1828800" lvl="4" indent="0" algn="just">
              <a:buNone/>
            </a:pPr>
            <a:r>
              <a:rPr lang="tr-TR" sz="2000" dirty="0">
                <a:latin typeface="Times New Roman" panose="02020603050405020304" pitchFamily="18" charset="0"/>
                <a:cs typeface="Times New Roman" panose="02020603050405020304" pitchFamily="18" charset="0"/>
              </a:rPr>
              <a:t>          </a:t>
            </a:r>
            <a:r>
              <a:rPr lang="tr-TR" sz="2000" b="1" dirty="0">
                <a:latin typeface="Times New Roman" panose="02020603050405020304" pitchFamily="18" charset="0"/>
                <a:cs typeface="Times New Roman" panose="02020603050405020304" pitchFamily="18" charset="0"/>
              </a:rPr>
              <a:t>30 Nisan 2025</a:t>
            </a:r>
          </a:p>
          <a:p>
            <a:pPr lvl="6" algn="just"/>
            <a:endParaRPr lang="tr-TR" sz="2000" dirty="0">
              <a:latin typeface="Times New Roman" panose="02020603050405020304" pitchFamily="18" charset="0"/>
              <a:cs typeface="Times New Roman" panose="02020603050405020304" pitchFamily="18" charset="0"/>
            </a:endParaRPr>
          </a:p>
          <a:p>
            <a:pPr lvl="8" algn="just"/>
            <a:r>
              <a:rPr lang="tr-TR" sz="2000" dirty="0">
                <a:latin typeface="Times New Roman" panose="02020603050405020304" pitchFamily="18" charset="0"/>
                <a:cs typeface="Times New Roman" panose="02020603050405020304" pitchFamily="18" charset="0"/>
              </a:rPr>
              <a:t> </a:t>
            </a:r>
          </a:p>
          <a:p>
            <a:pPr marL="3657600" lvl="8" indent="0" algn="just">
              <a:buNone/>
            </a:pPr>
            <a:r>
              <a:rPr lang="tr-TR" sz="2000" dirty="0">
                <a:latin typeface="Times New Roman" panose="02020603050405020304" pitchFamily="18" charset="0"/>
                <a:cs typeface="Times New Roman" panose="02020603050405020304" pitchFamily="18" charset="0"/>
              </a:rPr>
              <a:t>           </a:t>
            </a:r>
            <a:r>
              <a:rPr lang="tr-TR" sz="2000" b="1" dirty="0">
                <a:latin typeface="Times New Roman" panose="02020603050405020304" pitchFamily="18" charset="0"/>
                <a:cs typeface="Times New Roman" panose="02020603050405020304" pitchFamily="18" charset="0"/>
              </a:rPr>
              <a:t>10 Haziran 2025</a:t>
            </a:r>
          </a:p>
        </p:txBody>
      </p:sp>
      <p:pic>
        <p:nvPicPr>
          <p:cNvPr id="5" name="Picture 2">
            <a:extLst>
              <a:ext uri="{FF2B5EF4-FFF2-40B4-BE49-F238E27FC236}">
                <a16:creationId xmlns:a16="http://schemas.microsoft.com/office/drawing/2014/main" id="{07F459D4-61A9-A0E6-AE00-E41AF083D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70" y="85263"/>
            <a:ext cx="2179284" cy="21792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8D6EF098-3DDD-14FF-7CF7-4B6D8D246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796" y="4072566"/>
            <a:ext cx="1478105" cy="1478105"/>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descr="ekran görüntüsü, kalıp, desen, düzen, daire, grafik içeren bir resim&#10;&#10;Yapay zeka tarafından oluşturulan içerik yanlış olabilir.">
            <a:extLst>
              <a:ext uri="{FF2B5EF4-FFF2-40B4-BE49-F238E27FC236}">
                <a16:creationId xmlns:a16="http://schemas.microsoft.com/office/drawing/2014/main" id="{F3D659A9-059E-6519-F311-3FB6FB10037E}"/>
              </a:ext>
            </a:extLst>
          </p:cNvPr>
          <p:cNvPicPr>
            <a:picLocks noChangeAspect="1"/>
          </p:cNvPicPr>
          <p:nvPr/>
        </p:nvPicPr>
        <p:blipFill>
          <a:blip r:embed="rId3"/>
          <a:stretch>
            <a:fillRect/>
          </a:stretch>
        </p:blipFill>
        <p:spPr>
          <a:xfrm>
            <a:off x="8524197" y="2264547"/>
            <a:ext cx="3086100" cy="3086100"/>
          </a:xfrm>
          <a:prstGeom prst="rect">
            <a:avLst/>
          </a:prstGeom>
        </p:spPr>
      </p:pic>
    </p:spTree>
    <p:extLst>
      <p:ext uri="{BB962C8B-B14F-4D97-AF65-F5344CB8AC3E}">
        <p14:creationId xmlns:p14="http://schemas.microsoft.com/office/powerpoint/2010/main" val="270068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itki, beyaz klavye, beyaz bir bardağı, Not defteri ve kalem ile en iyi tahta masasının görünümü">
            <a:extLst>
              <a:ext uri="{FF2B5EF4-FFF2-40B4-BE49-F238E27FC236}">
                <a16:creationId xmlns:a16="http://schemas.microsoft.com/office/drawing/2014/main" id="{5C82FEB4-4BAF-A960-3CC6-04F7EB14C79B}"/>
              </a:ext>
            </a:extLst>
          </p:cNvPr>
          <p:cNvPicPr>
            <a:picLocks noChangeAspect="1"/>
          </p:cNvPicPr>
          <p:nvPr/>
        </p:nvPicPr>
        <p:blipFill>
          <a:blip r:embed="rId2"/>
          <a:srcRect t="9549" b="7426"/>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305637F2-8EA1-F057-B6C1-946ADBC6056B}"/>
              </a:ext>
            </a:extLst>
          </p:cNvPr>
          <p:cNvSpPr>
            <a:spLocks noGrp="1"/>
          </p:cNvSpPr>
          <p:nvPr>
            <p:ph type="ctrTitle"/>
          </p:nvPr>
        </p:nvSpPr>
        <p:spPr>
          <a:xfrm>
            <a:off x="0" y="3679769"/>
            <a:ext cx="7562850" cy="960120"/>
          </a:xfrm>
          <a:ln>
            <a:noFill/>
          </a:ln>
        </p:spPr>
        <p:txBody>
          <a:bodyPr anchor="ctr">
            <a:noAutofit/>
          </a:bodyPr>
          <a:lstStyle/>
          <a:p>
            <a:pPr algn="ctr"/>
            <a:r>
              <a:rPr lang="tr-TR" sz="7200" b="1" dirty="0">
                <a:latin typeface="Times New Roman" panose="02020603050405020304" pitchFamily="18" charset="0"/>
                <a:cs typeface="Times New Roman" panose="02020603050405020304" pitchFamily="18" charset="0"/>
              </a:rPr>
              <a:t>SOSYAL MODEL HAZIRLAMA EĞİTİMİ</a:t>
            </a:r>
          </a:p>
        </p:txBody>
      </p:sp>
      <p:sp>
        <p:nvSpPr>
          <p:cNvPr id="3" name="Alt Başlık 2">
            <a:extLst>
              <a:ext uri="{FF2B5EF4-FFF2-40B4-BE49-F238E27FC236}">
                <a16:creationId xmlns:a16="http://schemas.microsoft.com/office/drawing/2014/main" id="{D1C97D65-3D6E-A5F1-EDFE-567516B7F81C}"/>
              </a:ext>
            </a:extLst>
          </p:cNvPr>
          <p:cNvSpPr>
            <a:spLocks noGrp="1"/>
          </p:cNvSpPr>
          <p:nvPr>
            <p:ph type="subTitle" idx="1"/>
          </p:nvPr>
        </p:nvSpPr>
        <p:spPr>
          <a:xfrm>
            <a:off x="8509254" y="4743450"/>
            <a:ext cx="2930272" cy="1862525"/>
          </a:xfrm>
        </p:spPr>
        <p:txBody>
          <a:bodyPr anchor="ctr">
            <a:normAutofit/>
          </a:bodyPr>
          <a:lstStyle/>
          <a:p>
            <a:pPr algn="ctr"/>
            <a:r>
              <a:rPr lang="tr-TR" sz="1600" b="1" cap="none" dirty="0">
                <a:solidFill>
                  <a:srgbClr val="002060"/>
                </a:solidFill>
                <a:latin typeface="Times New Roman" panose="02020603050405020304" pitchFamily="18" charset="0"/>
                <a:cs typeface="Times New Roman" panose="02020603050405020304" pitchFamily="18" charset="0"/>
              </a:rPr>
              <a:t>Doç. Dr.  Yasin TAŞPINAR</a:t>
            </a:r>
          </a:p>
          <a:p>
            <a:pPr algn="ctr"/>
            <a:r>
              <a:rPr lang="tr-TR" sz="1600" b="1" cap="none" dirty="0">
                <a:solidFill>
                  <a:srgbClr val="002060"/>
                </a:solidFill>
                <a:latin typeface="Times New Roman" panose="02020603050405020304" pitchFamily="18" charset="0"/>
                <a:cs typeface="Times New Roman" panose="02020603050405020304" pitchFamily="18" charset="0"/>
              </a:rPr>
              <a:t>İİBF Dekan Yardımcısı</a:t>
            </a:r>
          </a:p>
          <a:p>
            <a:pPr algn="ctr"/>
            <a:r>
              <a:rPr lang="tr-TR" sz="1600" b="1" cap="none" dirty="0">
                <a:solidFill>
                  <a:srgbClr val="002060"/>
                </a:solidFill>
                <a:latin typeface="Times New Roman" panose="02020603050405020304" pitchFamily="18" charset="0"/>
                <a:cs typeface="Times New Roman" panose="02020603050405020304" pitchFamily="18" charset="0"/>
              </a:rPr>
              <a:t>YBS Bölümü Öğretim Üyesi</a:t>
            </a:r>
          </a:p>
        </p:txBody>
      </p:sp>
      <p:pic>
        <p:nvPicPr>
          <p:cNvPr id="5" name="Picture 2">
            <a:extLst>
              <a:ext uri="{FF2B5EF4-FFF2-40B4-BE49-F238E27FC236}">
                <a16:creationId xmlns:a16="http://schemas.microsoft.com/office/drawing/2014/main" id="{F379C065-344E-4EEE-64E5-2C0C318A4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9" y="1361577"/>
            <a:ext cx="1873770" cy="15441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5D4EA93-1063-A670-D0CC-8E0B2112E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850" y="1361577"/>
            <a:ext cx="1581150" cy="126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89949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F3F3C376-6A4D-2AA3-E011-43C36C0FB4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717051-14B2-F331-B327-77A482909E2A}"/>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 MODEL</a:t>
            </a:r>
          </a:p>
        </p:txBody>
      </p:sp>
      <p:sp>
        <p:nvSpPr>
          <p:cNvPr id="3" name="İçerik Yer Tutucusu 2">
            <a:extLst>
              <a:ext uri="{FF2B5EF4-FFF2-40B4-BE49-F238E27FC236}">
                <a16:creationId xmlns:a16="http://schemas.microsoft.com/office/drawing/2014/main" id="{A0915A68-5563-C708-6107-6433E372FB49}"/>
              </a:ext>
            </a:extLst>
          </p:cNvPr>
          <p:cNvSpPr>
            <a:spLocks noGrp="1"/>
          </p:cNvSpPr>
          <p:nvPr>
            <p:ph idx="1"/>
          </p:nvPr>
        </p:nvSpPr>
        <p:spPr>
          <a:xfrm>
            <a:off x="1451579" y="1914525"/>
            <a:ext cx="9603275" cy="3965067"/>
          </a:xfrm>
        </p:spPr>
        <p:txBody>
          <a:bodyPr numCol="1">
            <a:normAutofit/>
          </a:bodyPr>
          <a:lstStyle/>
          <a:p>
            <a:pPr algn="just"/>
            <a:r>
              <a:rPr lang="tr-TR" sz="2800" b="1" dirty="0">
                <a:latin typeface="Times New Roman" panose="02020603050405020304" pitchFamily="18" charset="0"/>
                <a:cs typeface="Times New Roman" panose="02020603050405020304" pitchFamily="18" charset="0"/>
              </a:rPr>
              <a:t>Sosyal Model Kavramı</a:t>
            </a:r>
          </a:p>
          <a:p>
            <a:pPr lvl="1" algn="just"/>
            <a:r>
              <a:rPr lang="tr-TR" sz="2800" dirty="0">
                <a:latin typeface="Times New Roman" panose="02020603050405020304" pitchFamily="18" charset="0"/>
                <a:cs typeface="Times New Roman" panose="02020603050405020304" pitchFamily="18" charset="0"/>
              </a:rPr>
              <a:t>İnsan ve toplum merkezli bakış açısıyla üretilmiş; Türkiye’nin ve dünyanın günümüzdeki mevcut ve gelecekteki potansiyel ihtiyaçlarına, sorunlarına yenilikçi çözümler öneren yaklaşım ve uygulama çerçeveleridir.</a:t>
            </a:r>
          </a:p>
        </p:txBody>
      </p:sp>
      <p:pic>
        <p:nvPicPr>
          <p:cNvPr id="6146" name="Picture 2" descr="Toplumsal engellilik modeli - Vikipedi">
            <a:extLst>
              <a:ext uri="{FF2B5EF4-FFF2-40B4-BE49-F238E27FC236}">
                <a16:creationId xmlns:a16="http://schemas.microsoft.com/office/drawing/2014/main" id="{1CC8EC74-6AA5-F002-C408-D204E44FE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4" y="384884"/>
            <a:ext cx="4034929" cy="134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581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E79D384B-8085-292D-C813-A5C6F95D526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9BE4BBB-43CF-A12D-C60F-53936B3408A1}"/>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 MODEL</a:t>
            </a:r>
          </a:p>
        </p:txBody>
      </p:sp>
      <p:sp>
        <p:nvSpPr>
          <p:cNvPr id="3" name="İçerik Yer Tutucusu 2">
            <a:extLst>
              <a:ext uri="{FF2B5EF4-FFF2-40B4-BE49-F238E27FC236}">
                <a16:creationId xmlns:a16="http://schemas.microsoft.com/office/drawing/2014/main" id="{9F9072FD-3768-BDA4-6F56-9C3CED9F8791}"/>
              </a:ext>
            </a:extLst>
          </p:cNvPr>
          <p:cNvSpPr>
            <a:spLocks noGrp="1"/>
          </p:cNvSpPr>
          <p:nvPr>
            <p:ph idx="1"/>
          </p:nvPr>
        </p:nvSpPr>
        <p:spPr>
          <a:xfrm>
            <a:off x="1451579" y="1914525"/>
            <a:ext cx="9603275" cy="3965067"/>
          </a:xfrm>
        </p:spPr>
        <p:txBody>
          <a:bodyPr numCol="1">
            <a:normAutofit/>
          </a:bodyPr>
          <a:lstStyle/>
          <a:p>
            <a:pPr algn="just"/>
            <a:r>
              <a:rPr lang="tr-TR" sz="2800" b="1" dirty="0">
                <a:latin typeface="Times New Roman" panose="02020603050405020304" pitchFamily="18" charset="0"/>
                <a:cs typeface="Times New Roman" panose="02020603050405020304" pitchFamily="18" charset="0"/>
              </a:rPr>
              <a:t>Sosyal Model Kapsamı</a:t>
            </a:r>
          </a:p>
          <a:p>
            <a:pPr lvl="1" algn="just"/>
            <a:r>
              <a:rPr lang="tr-TR" sz="2600" dirty="0">
                <a:latin typeface="Times New Roman" panose="02020603050405020304" pitchFamily="18" charset="0"/>
                <a:cs typeface="Times New Roman" panose="02020603050405020304" pitchFamily="18" charset="0"/>
              </a:rPr>
              <a:t>Sosyal yaşamın ve sağlık alanının farklı kategorilerinde yeni yaklaşımlar öneren veya mevcut yapıyı geliştiren yenilikçi model tasarımlarının ortaya konulabilmesi sosyal model ve sağlık modeli yarışmalarının kapsam ve sınırını çizmektedir.</a:t>
            </a:r>
          </a:p>
        </p:txBody>
      </p:sp>
      <p:pic>
        <p:nvPicPr>
          <p:cNvPr id="6" name="Resim 5">
            <a:extLst>
              <a:ext uri="{FF2B5EF4-FFF2-40B4-BE49-F238E27FC236}">
                <a16:creationId xmlns:a16="http://schemas.microsoft.com/office/drawing/2014/main" id="{E6F9783B-1D6E-0D8E-E2A2-2A874275FCD6}"/>
              </a:ext>
            </a:extLst>
          </p:cNvPr>
          <p:cNvPicPr>
            <a:picLocks noChangeAspect="1"/>
          </p:cNvPicPr>
          <p:nvPr/>
        </p:nvPicPr>
        <p:blipFill>
          <a:blip r:embed="rId2"/>
          <a:stretch>
            <a:fillRect/>
          </a:stretch>
        </p:blipFill>
        <p:spPr>
          <a:xfrm>
            <a:off x="9163051" y="168245"/>
            <a:ext cx="1891804" cy="1606607"/>
          </a:xfrm>
          <a:prstGeom prst="rect">
            <a:avLst/>
          </a:prstGeom>
        </p:spPr>
      </p:pic>
    </p:spTree>
    <p:extLst>
      <p:ext uri="{BB962C8B-B14F-4D97-AF65-F5344CB8AC3E}">
        <p14:creationId xmlns:p14="http://schemas.microsoft.com/office/powerpoint/2010/main" val="1553032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53D178-4B75-D917-489A-90A61C633BE6}"/>
            </a:ext>
          </a:extLst>
        </p:cNvPr>
        <p:cNvGrpSpPr/>
        <p:nvPr/>
      </p:nvGrpSpPr>
      <p:grpSpPr>
        <a:xfrm>
          <a:off x="0" y="0"/>
          <a:ext cx="0" cy="0"/>
          <a:chOff x="0" y="0"/>
          <a:chExt cx="0" cy="0"/>
        </a:xfrm>
      </p:grpSpPr>
      <p:pic>
        <p:nvPicPr>
          <p:cNvPr id="4" name="Picture 3" descr="Bitki, beyaz klavye, beyaz bir bardağı, Not defteri ve kalem ile en iyi tahta masasının görünümü">
            <a:extLst>
              <a:ext uri="{FF2B5EF4-FFF2-40B4-BE49-F238E27FC236}">
                <a16:creationId xmlns:a16="http://schemas.microsoft.com/office/drawing/2014/main" id="{9BE5DB45-ED34-AE5D-B5D3-03D7D428479D}"/>
              </a:ext>
            </a:extLst>
          </p:cNvPr>
          <p:cNvPicPr>
            <a:picLocks noChangeAspect="1"/>
          </p:cNvPicPr>
          <p:nvPr/>
        </p:nvPicPr>
        <p:blipFill>
          <a:blip r:embed="rId2"/>
          <a:srcRect t="9549" b="7426"/>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439978E6-1D2B-0735-C3BF-35E10DCA2944}"/>
              </a:ext>
            </a:extLst>
          </p:cNvPr>
          <p:cNvSpPr>
            <a:spLocks noGrp="1"/>
          </p:cNvSpPr>
          <p:nvPr>
            <p:ph type="ctrTitle"/>
          </p:nvPr>
        </p:nvSpPr>
        <p:spPr>
          <a:xfrm>
            <a:off x="0" y="2626939"/>
            <a:ext cx="7562850" cy="3140118"/>
          </a:xfrm>
          <a:ln>
            <a:noFill/>
          </a:ln>
        </p:spPr>
        <p:txBody>
          <a:bodyPr anchor="ctr">
            <a:noAutofit/>
          </a:bodyPr>
          <a:lstStyle/>
          <a:p>
            <a:pPr algn="ctr"/>
            <a:r>
              <a:rPr lang="tr-TR" sz="34400" b="1" dirty="0">
                <a:latin typeface="Times New Roman" panose="02020603050405020304" pitchFamily="18" charset="0"/>
                <a:cs typeface="Times New Roman" panose="02020603050405020304" pitchFamily="18" charset="0"/>
              </a:rPr>
              <a:t>?</a:t>
            </a:r>
          </a:p>
        </p:txBody>
      </p:sp>
      <p:sp>
        <p:nvSpPr>
          <p:cNvPr id="3" name="Alt Başlık 2">
            <a:extLst>
              <a:ext uri="{FF2B5EF4-FFF2-40B4-BE49-F238E27FC236}">
                <a16:creationId xmlns:a16="http://schemas.microsoft.com/office/drawing/2014/main" id="{C6B16BA4-0E6E-416E-5132-C8ACD171FA0B}"/>
              </a:ext>
            </a:extLst>
          </p:cNvPr>
          <p:cNvSpPr>
            <a:spLocks noGrp="1"/>
          </p:cNvSpPr>
          <p:nvPr>
            <p:ph type="subTitle" idx="1"/>
          </p:nvPr>
        </p:nvSpPr>
        <p:spPr>
          <a:xfrm>
            <a:off x="8509254" y="4743450"/>
            <a:ext cx="2930272" cy="1862525"/>
          </a:xfrm>
        </p:spPr>
        <p:txBody>
          <a:bodyPr anchor="ctr">
            <a:normAutofit/>
          </a:bodyPr>
          <a:lstStyle/>
          <a:p>
            <a:pPr algn="ctr"/>
            <a:r>
              <a:rPr lang="tr-TR" sz="2800" b="1" cap="none" dirty="0">
                <a:solidFill>
                  <a:srgbClr val="002060"/>
                </a:solidFill>
                <a:latin typeface="Times New Roman" panose="02020603050405020304" pitchFamily="18" charset="0"/>
                <a:cs typeface="Times New Roman" panose="02020603050405020304" pitchFamily="18" charset="0"/>
              </a:rPr>
              <a:t>SORU-CEVAP</a:t>
            </a:r>
          </a:p>
        </p:txBody>
      </p:sp>
      <p:pic>
        <p:nvPicPr>
          <p:cNvPr id="5" name="Picture 2">
            <a:extLst>
              <a:ext uri="{FF2B5EF4-FFF2-40B4-BE49-F238E27FC236}">
                <a16:creationId xmlns:a16="http://schemas.microsoft.com/office/drawing/2014/main" id="{920924BE-E7A4-4468-1A3C-E0F8A5715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8" y="600971"/>
            <a:ext cx="2480450" cy="20440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59EEC27-6B7C-3098-C813-A847C4241E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197" y="890458"/>
            <a:ext cx="1839977" cy="147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41007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48EDF1-9407-A6ED-EE3A-A5F23C6B28A3}"/>
            </a:ext>
          </a:extLst>
        </p:cNvPr>
        <p:cNvGrpSpPr/>
        <p:nvPr/>
      </p:nvGrpSpPr>
      <p:grpSpPr>
        <a:xfrm>
          <a:off x="0" y="0"/>
          <a:ext cx="0" cy="0"/>
          <a:chOff x="0" y="0"/>
          <a:chExt cx="0" cy="0"/>
        </a:xfrm>
      </p:grpSpPr>
      <p:pic>
        <p:nvPicPr>
          <p:cNvPr id="4" name="Picture 3" descr="Bitki, beyaz klavye, beyaz bir bardağı, Not defteri ve kalem ile en iyi tahta masasının görünümü">
            <a:extLst>
              <a:ext uri="{FF2B5EF4-FFF2-40B4-BE49-F238E27FC236}">
                <a16:creationId xmlns:a16="http://schemas.microsoft.com/office/drawing/2014/main" id="{2B5ACC78-1AE9-8625-520C-8FFF427907EB}"/>
              </a:ext>
            </a:extLst>
          </p:cNvPr>
          <p:cNvPicPr>
            <a:picLocks noChangeAspect="1"/>
          </p:cNvPicPr>
          <p:nvPr/>
        </p:nvPicPr>
        <p:blipFill>
          <a:blip r:embed="rId2"/>
          <a:srcRect t="9549" b="7426"/>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DE1F1222-15B8-27E6-7F22-8E228FEE8447}"/>
              </a:ext>
            </a:extLst>
          </p:cNvPr>
          <p:cNvSpPr>
            <a:spLocks noGrp="1"/>
          </p:cNvSpPr>
          <p:nvPr>
            <p:ph type="ctrTitle"/>
          </p:nvPr>
        </p:nvSpPr>
        <p:spPr>
          <a:xfrm>
            <a:off x="0" y="2626939"/>
            <a:ext cx="7562850" cy="3140118"/>
          </a:xfrm>
          <a:ln>
            <a:noFill/>
          </a:ln>
        </p:spPr>
        <p:txBody>
          <a:bodyPr anchor="ctr">
            <a:noAutofit/>
          </a:bodyPr>
          <a:lstStyle/>
          <a:p>
            <a:pPr algn="ctr"/>
            <a:r>
              <a:rPr lang="tr-TR" sz="6000" b="1" dirty="0">
                <a:latin typeface="Times New Roman" panose="02020603050405020304" pitchFamily="18" charset="0"/>
                <a:cs typeface="Times New Roman" panose="02020603050405020304" pitchFamily="18" charset="0"/>
              </a:rPr>
              <a:t>KATILIMINIZDAN DOLAYI</a:t>
            </a:r>
            <a:br>
              <a:rPr lang="tr-TR" sz="6000" b="1" dirty="0">
                <a:latin typeface="Times New Roman" panose="02020603050405020304" pitchFamily="18" charset="0"/>
                <a:cs typeface="Times New Roman" panose="02020603050405020304" pitchFamily="18" charset="0"/>
              </a:rPr>
            </a:br>
            <a:r>
              <a:rPr lang="tr-TR" sz="6000" b="1" dirty="0">
                <a:latin typeface="Times New Roman" panose="02020603050405020304" pitchFamily="18" charset="0"/>
                <a:cs typeface="Times New Roman" panose="02020603050405020304" pitchFamily="18" charset="0"/>
              </a:rPr>
              <a:t>TEŞEKKÜR EDERİZ</a:t>
            </a:r>
          </a:p>
        </p:txBody>
      </p:sp>
      <p:sp>
        <p:nvSpPr>
          <p:cNvPr id="3" name="Alt Başlık 2">
            <a:extLst>
              <a:ext uri="{FF2B5EF4-FFF2-40B4-BE49-F238E27FC236}">
                <a16:creationId xmlns:a16="http://schemas.microsoft.com/office/drawing/2014/main" id="{E133ED56-8A50-6596-07E8-AA4F89D936DF}"/>
              </a:ext>
            </a:extLst>
          </p:cNvPr>
          <p:cNvSpPr>
            <a:spLocks noGrp="1"/>
          </p:cNvSpPr>
          <p:nvPr>
            <p:ph type="subTitle" idx="1"/>
          </p:nvPr>
        </p:nvSpPr>
        <p:spPr>
          <a:xfrm>
            <a:off x="9071572" y="4997513"/>
            <a:ext cx="2227153" cy="1608462"/>
          </a:xfrm>
        </p:spPr>
        <p:txBody>
          <a:bodyPr anchor="ctr">
            <a:normAutofit fontScale="70000" lnSpcReduction="20000"/>
          </a:bodyPr>
          <a:lstStyle/>
          <a:p>
            <a:pPr algn="ctr"/>
            <a:r>
              <a:rPr lang="tr-TR" sz="2800" b="1" cap="none" dirty="0">
                <a:solidFill>
                  <a:srgbClr val="002060"/>
                </a:solidFill>
                <a:latin typeface="Times New Roman" panose="02020603050405020304" pitchFamily="18" charset="0"/>
                <a:cs typeface="Times New Roman" panose="02020603050405020304" pitchFamily="18" charset="0"/>
              </a:rPr>
              <a:t>İktisadi ve İdari Bilimler Fakültesi</a:t>
            </a:r>
          </a:p>
          <a:p>
            <a:pPr algn="ctr"/>
            <a:r>
              <a:rPr lang="tr-TR" sz="2800" b="1" cap="none" dirty="0">
                <a:solidFill>
                  <a:srgbClr val="002060"/>
                </a:solidFill>
                <a:latin typeface="Times New Roman" panose="02020603050405020304" pitchFamily="18" charset="0"/>
                <a:cs typeface="Times New Roman" panose="02020603050405020304" pitchFamily="18" charset="0"/>
              </a:rPr>
              <a:t>İşletme Fakültesi</a:t>
            </a:r>
          </a:p>
        </p:txBody>
      </p:sp>
      <p:pic>
        <p:nvPicPr>
          <p:cNvPr id="5" name="Picture 2">
            <a:extLst>
              <a:ext uri="{FF2B5EF4-FFF2-40B4-BE49-F238E27FC236}">
                <a16:creationId xmlns:a16="http://schemas.microsoft.com/office/drawing/2014/main" id="{8A7F79DE-052C-299D-5827-3370967AA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4708" y="3973425"/>
            <a:ext cx="1873770" cy="15441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E93F7DD-F6F0-F633-4398-618B5C6CF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457" y="951247"/>
            <a:ext cx="2589857" cy="207261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2CF399A3-5C76-94EE-D6BD-80993B942879}"/>
              </a:ext>
            </a:extLst>
          </p:cNvPr>
          <p:cNvPicPr>
            <a:picLocks noChangeAspect="1"/>
          </p:cNvPicPr>
          <p:nvPr/>
        </p:nvPicPr>
        <p:blipFill>
          <a:blip r:embed="rId5"/>
          <a:stretch>
            <a:fillRect/>
          </a:stretch>
        </p:blipFill>
        <p:spPr>
          <a:xfrm>
            <a:off x="9207373" y="97814"/>
            <a:ext cx="2867909" cy="3777807"/>
          </a:xfrm>
          <a:prstGeom prst="rect">
            <a:avLst/>
          </a:prstGeom>
        </p:spPr>
      </p:pic>
    </p:spTree>
    <p:extLst>
      <p:ext uri="{BB962C8B-B14F-4D97-AF65-F5344CB8AC3E}">
        <p14:creationId xmlns:p14="http://schemas.microsoft.com/office/powerpoint/2010/main" val="166029716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DE27FDF0-F53F-7509-E67C-9A11F930788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BEEDE1F-8B9C-F7CF-DB40-1F2B7B584394}"/>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SUNUM PLANI</a:t>
            </a:r>
          </a:p>
        </p:txBody>
      </p:sp>
      <p:sp>
        <p:nvSpPr>
          <p:cNvPr id="3" name="İçerik Yer Tutucusu 2">
            <a:extLst>
              <a:ext uri="{FF2B5EF4-FFF2-40B4-BE49-F238E27FC236}">
                <a16:creationId xmlns:a16="http://schemas.microsoft.com/office/drawing/2014/main" id="{047D5006-3FE1-277C-B347-3D6D45B6F044}"/>
              </a:ext>
            </a:extLst>
          </p:cNvPr>
          <p:cNvSpPr>
            <a:spLocks noGrp="1"/>
          </p:cNvSpPr>
          <p:nvPr>
            <p:ph idx="1"/>
          </p:nvPr>
        </p:nvSpPr>
        <p:spPr>
          <a:xfrm>
            <a:off x="1451579" y="1914525"/>
            <a:ext cx="9603275" cy="3965067"/>
          </a:xfrm>
        </p:spPr>
        <p:txBody>
          <a:bodyPr numCol="2">
            <a:normAutofit fontScale="92500" lnSpcReduction="10000"/>
          </a:bodyPr>
          <a:lstStyle/>
          <a:p>
            <a:r>
              <a:rPr lang="tr-TR" sz="2400" b="1" dirty="0">
                <a:latin typeface="Times New Roman" panose="02020603050405020304" pitchFamily="18" charset="0"/>
                <a:cs typeface="Times New Roman" panose="02020603050405020304" pitchFamily="18" charset="0"/>
              </a:rPr>
              <a:t>İŞKUR Gençlik Programı</a:t>
            </a:r>
          </a:p>
          <a:p>
            <a:pPr lvl="1"/>
            <a:r>
              <a:rPr lang="tr-TR" sz="2000" b="1" dirty="0">
                <a:latin typeface="Times New Roman" panose="02020603050405020304" pitchFamily="18" charset="0"/>
                <a:cs typeface="Times New Roman" panose="02020603050405020304" pitchFamily="18" charset="0"/>
              </a:rPr>
              <a:t>Program kapsamı</a:t>
            </a:r>
          </a:p>
          <a:p>
            <a:pPr lvl="1"/>
            <a:r>
              <a:rPr lang="tr-TR" sz="2000" b="1" dirty="0">
                <a:latin typeface="Times New Roman" panose="02020603050405020304" pitchFamily="18" charset="0"/>
                <a:cs typeface="Times New Roman" panose="02020603050405020304" pitchFamily="18" charset="0"/>
              </a:rPr>
              <a:t>Sağlanan Destekler</a:t>
            </a:r>
          </a:p>
          <a:p>
            <a:r>
              <a:rPr lang="tr-TR" sz="2400" b="1" dirty="0">
                <a:latin typeface="Times New Roman" panose="02020603050405020304" pitchFamily="18" charset="0"/>
                <a:cs typeface="Times New Roman" panose="02020603050405020304" pitchFamily="18" charset="0"/>
              </a:rPr>
              <a:t>SOSYALFEST</a:t>
            </a:r>
          </a:p>
          <a:p>
            <a:pPr lvl="1"/>
            <a:r>
              <a:rPr lang="tr-TR" sz="2000" b="1" dirty="0">
                <a:latin typeface="Times New Roman" panose="02020603050405020304" pitchFamily="18" charset="0"/>
                <a:cs typeface="Times New Roman" panose="02020603050405020304" pitchFamily="18" charset="0"/>
              </a:rPr>
              <a:t>Kapsam</a:t>
            </a:r>
          </a:p>
          <a:p>
            <a:pPr lvl="1"/>
            <a:r>
              <a:rPr lang="tr-TR" sz="2000" b="1" dirty="0">
                <a:latin typeface="Times New Roman" panose="02020603050405020304" pitchFamily="18" charset="0"/>
                <a:cs typeface="Times New Roman" panose="02020603050405020304" pitchFamily="18" charset="0"/>
              </a:rPr>
              <a:t>Misyon</a:t>
            </a:r>
          </a:p>
          <a:p>
            <a:pPr lvl="1"/>
            <a:r>
              <a:rPr lang="tr-TR" sz="2000" b="1" dirty="0">
                <a:latin typeface="Times New Roman" panose="02020603050405020304" pitchFamily="18" charset="0"/>
                <a:cs typeface="Times New Roman" panose="02020603050405020304" pitchFamily="18" charset="0"/>
              </a:rPr>
              <a:t>Vizyon</a:t>
            </a:r>
          </a:p>
          <a:p>
            <a:pPr lvl="1"/>
            <a:r>
              <a:rPr lang="tr-TR" sz="2000" b="1" dirty="0">
                <a:latin typeface="Times New Roman" panose="02020603050405020304" pitchFamily="18" charset="0"/>
                <a:cs typeface="Times New Roman" panose="02020603050405020304" pitchFamily="18" charset="0"/>
              </a:rPr>
              <a:t>Başvuru Segmentleri</a:t>
            </a:r>
          </a:p>
          <a:p>
            <a:r>
              <a:rPr lang="tr-TR" sz="2400" b="1" dirty="0" err="1">
                <a:latin typeface="Times New Roman" panose="02020603050405020304" pitchFamily="18" charset="0"/>
                <a:cs typeface="Times New Roman" panose="02020603050405020304" pitchFamily="18" charset="0"/>
              </a:rPr>
              <a:t>Sosyalfest</a:t>
            </a:r>
            <a:r>
              <a:rPr lang="tr-TR" sz="2400" b="1" dirty="0">
                <a:latin typeface="Times New Roman" panose="02020603050405020304" pitchFamily="18" charset="0"/>
                <a:cs typeface="Times New Roman" panose="02020603050405020304" pitchFamily="18" charset="0"/>
              </a:rPr>
              <a:t> 2025</a:t>
            </a:r>
          </a:p>
          <a:p>
            <a:pPr lvl="1"/>
            <a:r>
              <a:rPr lang="tr-TR" sz="2000" b="1" dirty="0">
                <a:latin typeface="Times New Roman" panose="02020603050405020304" pitchFamily="18" charset="0"/>
                <a:cs typeface="Times New Roman" panose="02020603050405020304" pitchFamily="18" charset="0"/>
              </a:rPr>
              <a:t>Kategoriler ve Temalar</a:t>
            </a:r>
          </a:p>
          <a:p>
            <a:pPr lvl="1"/>
            <a:r>
              <a:rPr lang="tr-TR" sz="2000" b="1" dirty="0">
                <a:latin typeface="Times New Roman" panose="02020603050405020304" pitchFamily="18" charset="0"/>
                <a:cs typeface="Times New Roman" panose="02020603050405020304" pitchFamily="18" charset="0"/>
              </a:rPr>
              <a:t>Başvuru Koşulları</a:t>
            </a:r>
          </a:p>
          <a:p>
            <a:pPr lvl="1"/>
            <a:r>
              <a:rPr lang="tr-TR" sz="2000" b="1" dirty="0">
                <a:latin typeface="Times New Roman" panose="02020603050405020304" pitchFamily="18" charset="0"/>
                <a:cs typeface="Times New Roman" panose="02020603050405020304" pitchFamily="18" charset="0"/>
              </a:rPr>
              <a:t>Hukuki Çerçeve</a:t>
            </a:r>
          </a:p>
          <a:p>
            <a:pPr lvl="1"/>
            <a:r>
              <a:rPr lang="tr-TR" sz="2000" b="1" dirty="0">
                <a:latin typeface="Times New Roman" panose="02020603050405020304" pitchFamily="18" charset="0"/>
                <a:cs typeface="Times New Roman" panose="02020603050405020304" pitchFamily="18" charset="0"/>
              </a:rPr>
              <a:t>Başvuru Takvimi</a:t>
            </a:r>
          </a:p>
          <a:p>
            <a:r>
              <a:rPr lang="tr-TR" sz="2400" b="1" dirty="0">
                <a:latin typeface="Times New Roman" panose="02020603050405020304" pitchFamily="18" charset="0"/>
                <a:cs typeface="Times New Roman" panose="02020603050405020304" pitchFamily="18" charset="0"/>
              </a:rPr>
              <a:t>Sosyal Model</a:t>
            </a:r>
          </a:p>
          <a:p>
            <a:pPr lvl="1"/>
            <a:r>
              <a:rPr lang="tr-TR" sz="2000" b="1" dirty="0">
                <a:latin typeface="Times New Roman" panose="02020603050405020304" pitchFamily="18" charset="0"/>
                <a:cs typeface="Times New Roman" panose="02020603050405020304" pitchFamily="18" charset="0"/>
              </a:rPr>
              <a:t>Sosyal Model Kavramı</a:t>
            </a:r>
          </a:p>
          <a:p>
            <a:pPr lvl="1"/>
            <a:r>
              <a:rPr lang="tr-TR" sz="2000" b="1" dirty="0">
                <a:latin typeface="Times New Roman" panose="02020603050405020304" pitchFamily="18" charset="0"/>
                <a:cs typeface="Times New Roman" panose="02020603050405020304" pitchFamily="18" charset="0"/>
              </a:rPr>
              <a:t>Sosyal Model Kapsamı</a:t>
            </a:r>
          </a:p>
          <a:p>
            <a:endParaRPr lang="tr-TR" sz="2400" b="1" dirty="0">
              <a:latin typeface="Times New Roman" panose="02020603050405020304" pitchFamily="18" charset="0"/>
              <a:cs typeface="Times New Roman" panose="02020603050405020304" pitchFamily="18" charset="0"/>
            </a:endParaRPr>
          </a:p>
          <a:p>
            <a:r>
              <a:rPr lang="tr-TR" sz="2400" b="1" dirty="0">
                <a:latin typeface="Times New Roman" panose="02020603050405020304" pitchFamily="18" charset="0"/>
                <a:cs typeface="Times New Roman" panose="02020603050405020304" pitchFamily="18" charset="0"/>
              </a:rPr>
              <a:t>Soru-Cevap</a:t>
            </a:r>
          </a:p>
        </p:txBody>
      </p:sp>
    </p:spTree>
    <p:extLst>
      <p:ext uri="{BB962C8B-B14F-4D97-AF65-F5344CB8AC3E}">
        <p14:creationId xmlns:p14="http://schemas.microsoft.com/office/powerpoint/2010/main" val="3523695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05DC3AA2-E29B-ABF2-59E0-99ED34EA67A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7252DA0B-4055-6EAD-747D-E17A05B5E372}"/>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İŞKUR Gençlik programı</a:t>
            </a:r>
          </a:p>
        </p:txBody>
      </p:sp>
      <p:sp>
        <p:nvSpPr>
          <p:cNvPr id="3" name="İçerik Yer Tutucusu 2">
            <a:extLst>
              <a:ext uri="{FF2B5EF4-FFF2-40B4-BE49-F238E27FC236}">
                <a16:creationId xmlns:a16="http://schemas.microsoft.com/office/drawing/2014/main" id="{95A9C342-298D-71E9-0A58-15264F845262}"/>
              </a:ext>
            </a:extLst>
          </p:cNvPr>
          <p:cNvSpPr>
            <a:spLocks noGrp="1"/>
          </p:cNvSpPr>
          <p:nvPr>
            <p:ph idx="1"/>
          </p:nvPr>
        </p:nvSpPr>
        <p:spPr>
          <a:xfrm>
            <a:off x="1451579" y="1914525"/>
            <a:ext cx="6678433" cy="3965067"/>
          </a:xfrm>
        </p:spPr>
        <p:txBody>
          <a:bodyPr numCol="1">
            <a:normAutofit/>
          </a:bodyPr>
          <a:lstStyle/>
          <a:p>
            <a:pPr algn="just"/>
            <a:r>
              <a:rPr lang="tr-TR" sz="2300" b="1" dirty="0">
                <a:latin typeface="Times New Roman" panose="02020603050405020304" pitchFamily="18" charset="0"/>
                <a:cs typeface="Times New Roman" panose="02020603050405020304" pitchFamily="18" charset="0"/>
              </a:rPr>
              <a:t>Program Kapsamı:</a:t>
            </a:r>
          </a:p>
          <a:p>
            <a:pPr lvl="1" algn="just"/>
            <a:r>
              <a:rPr lang="tr-TR" sz="2100" dirty="0">
                <a:latin typeface="Times New Roman" panose="02020603050405020304" pitchFamily="18" charset="0"/>
                <a:cs typeface="Times New Roman" panose="02020603050405020304" pitchFamily="18" charset="0"/>
              </a:rPr>
              <a:t>Türkiye İş Kurumu ve devlet üniversiteleri iş birliği ile öğrencilerin istihdam edilebilirliğinin artırılmasına katkı sağlamak, onlara bilgi, beceri, çalışma alışkanlığı ve disiplinini kazandırmak amacıyla düzenlenmektedir.</a:t>
            </a:r>
          </a:p>
        </p:txBody>
      </p:sp>
      <p:pic>
        <p:nvPicPr>
          <p:cNvPr id="3074" name="Picture 2" descr="İŞKUR logo.">
            <a:extLst>
              <a:ext uri="{FF2B5EF4-FFF2-40B4-BE49-F238E27FC236}">
                <a16:creationId xmlns:a16="http://schemas.microsoft.com/office/drawing/2014/main" id="{294EAFF3-5EBD-740D-1E68-E0782458C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8325" y="682367"/>
            <a:ext cx="1596529" cy="1060707"/>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E94F6B9B-F1A5-1660-FFA0-BB3CFB7A41A4}"/>
              </a:ext>
            </a:extLst>
          </p:cNvPr>
          <p:cNvPicPr>
            <a:picLocks noChangeAspect="1"/>
          </p:cNvPicPr>
          <p:nvPr/>
        </p:nvPicPr>
        <p:blipFill>
          <a:blip r:embed="rId3"/>
          <a:stretch>
            <a:fillRect/>
          </a:stretch>
        </p:blipFill>
        <p:spPr>
          <a:xfrm>
            <a:off x="8431792" y="2295270"/>
            <a:ext cx="2819657" cy="2819657"/>
          </a:xfrm>
          <a:prstGeom prst="rect">
            <a:avLst/>
          </a:prstGeom>
        </p:spPr>
      </p:pic>
    </p:spTree>
    <p:extLst>
      <p:ext uri="{BB962C8B-B14F-4D97-AF65-F5344CB8AC3E}">
        <p14:creationId xmlns:p14="http://schemas.microsoft.com/office/powerpoint/2010/main" val="1195045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E3DA5E02-33E9-79E3-2710-4A1EAB56158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A7808F0-D7A3-5BB6-2484-8DD8C4A3BD28}"/>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İŞKUR Gençlik programı</a:t>
            </a:r>
          </a:p>
        </p:txBody>
      </p:sp>
      <p:sp>
        <p:nvSpPr>
          <p:cNvPr id="3" name="İçerik Yer Tutucusu 2">
            <a:extLst>
              <a:ext uri="{FF2B5EF4-FFF2-40B4-BE49-F238E27FC236}">
                <a16:creationId xmlns:a16="http://schemas.microsoft.com/office/drawing/2014/main" id="{12F7A237-481A-6837-5176-80EC75C812D5}"/>
              </a:ext>
            </a:extLst>
          </p:cNvPr>
          <p:cNvSpPr>
            <a:spLocks noGrp="1"/>
          </p:cNvSpPr>
          <p:nvPr>
            <p:ph idx="1"/>
          </p:nvPr>
        </p:nvSpPr>
        <p:spPr>
          <a:xfrm>
            <a:off x="1451579" y="1914525"/>
            <a:ext cx="9603275" cy="3965067"/>
          </a:xfrm>
        </p:spPr>
        <p:txBody>
          <a:bodyPr numCol="1">
            <a:normAutofit fontScale="85000" lnSpcReduction="10000"/>
          </a:bodyPr>
          <a:lstStyle/>
          <a:p>
            <a:pPr algn="just"/>
            <a:r>
              <a:rPr lang="tr-TR" sz="2300" b="1" dirty="0">
                <a:latin typeface="Times New Roman" panose="02020603050405020304" pitchFamily="18" charset="0"/>
                <a:cs typeface="Times New Roman" panose="02020603050405020304" pitchFamily="18" charset="0"/>
              </a:rPr>
              <a:t>Sağlanan destekler:</a:t>
            </a:r>
          </a:p>
          <a:p>
            <a:pPr lvl="1" algn="just"/>
            <a:r>
              <a:rPr lang="tr-TR" b="1" u="sng" dirty="0">
                <a:latin typeface="Times New Roman" panose="02020603050405020304" pitchFamily="18" charset="0"/>
                <a:cs typeface="Times New Roman" panose="02020603050405020304" pitchFamily="18" charset="0"/>
              </a:rPr>
              <a:t>İşgücü Deneyimi:</a:t>
            </a:r>
            <a:r>
              <a:rPr lang="tr-TR" b="1"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Sürdürülebilir kampüs faaliyetlerinin desteklenmesi, kampüs altyapı ve bakım faaliyetlerinin desteklenmesi, sosyal ve kültürel faaliyetlerin desteklenmesi, akademik ve idari destek faaliyetleri, toplumsal hizmet ve iş birliği faaliyetlerinin desteklenmesi, öğrenci gelişim ve uyum faaliyetlerinin desteklenmesi, dijital dönüşüm ve inovasyon faaliyetlerinin desteklenmesi gibi ana faaliyetler ve bunlara bağlı alt faaliyetlerde deneyim kazandırılacaktır.</a:t>
            </a:r>
          </a:p>
          <a:p>
            <a:pPr lvl="1" algn="just"/>
            <a:r>
              <a:rPr lang="tr-TR" b="1" u="sng" dirty="0">
                <a:latin typeface="Times New Roman" panose="02020603050405020304" pitchFamily="18" charset="0"/>
                <a:cs typeface="Times New Roman" panose="02020603050405020304" pitchFamily="18" charset="0"/>
              </a:rPr>
              <a:t>Gelir Desteği:</a:t>
            </a:r>
            <a:r>
              <a:rPr lang="tr-TR" b="1"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Öğrencilere kısmi ve esnek olarak haftada 3 güne kadar çalışmak suretiyle, eğitimlerinden geri kalmadan iş tecrübesi kazandırılırken; programa katılım sağladıkları her gün için 1083 TL ödeme gerçekleştirilecektir.</a:t>
            </a:r>
          </a:p>
          <a:p>
            <a:pPr lvl="1" algn="just"/>
            <a:r>
              <a:rPr lang="tr-TR" b="1" u="sng" dirty="0">
                <a:latin typeface="Times New Roman" panose="02020603050405020304" pitchFamily="18" charset="0"/>
                <a:cs typeface="Times New Roman" panose="02020603050405020304" pitchFamily="18" charset="0"/>
              </a:rPr>
              <a:t>Sosyal Güvenlik Desteği:</a:t>
            </a:r>
            <a:r>
              <a:rPr lang="tr-TR" dirty="0">
                <a:latin typeface="Times New Roman" panose="02020603050405020304" pitchFamily="18" charset="0"/>
                <a:cs typeface="Times New Roman" panose="02020603050405020304" pitchFamily="18" charset="0"/>
              </a:rPr>
              <a:t> Programa katılım sağlayacak öğrencilerin GSS ve İş Kazası Meslek Hastalığı sigorta primleri yatırılacaktır.</a:t>
            </a:r>
          </a:p>
          <a:p>
            <a:pPr lvl="1" algn="just"/>
            <a:r>
              <a:rPr lang="tr-TR" b="1" u="sng" dirty="0">
                <a:latin typeface="Times New Roman" panose="02020603050405020304" pitchFamily="18" charset="0"/>
                <a:cs typeface="Times New Roman" panose="02020603050405020304" pitchFamily="18" charset="0"/>
              </a:rPr>
              <a:t>İşgücüne Hazırlanma Olanakları:</a:t>
            </a:r>
            <a:r>
              <a:rPr lang="tr-TR" b="1"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Katılımcılara bireysel danışmanlığın yanı sıra iş arama, finansal okuryazarlık, öz geçmiş hazırlama, mülakat teknikleri gibi konularda eğitimler vererek iş gücüne katılmaları noktasında destekleyici faaliyetler gerçekleştirilecektir.</a:t>
            </a:r>
          </a:p>
        </p:txBody>
      </p:sp>
      <p:pic>
        <p:nvPicPr>
          <p:cNvPr id="3074" name="Picture 2" descr="İŞKUR logo.">
            <a:extLst>
              <a:ext uri="{FF2B5EF4-FFF2-40B4-BE49-F238E27FC236}">
                <a16:creationId xmlns:a16="http://schemas.microsoft.com/office/drawing/2014/main" id="{309FBD60-0926-B7C4-D711-CEA264AA7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8325" y="682367"/>
            <a:ext cx="1596529" cy="106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125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2ECCD54E-2094-31FD-A62E-9BB5F3BE684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BC9A9B-68A2-E6CD-1DC1-81A8AD689CEE}"/>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ÇERÇEVESİ</a:t>
            </a:r>
          </a:p>
        </p:txBody>
      </p:sp>
      <p:sp>
        <p:nvSpPr>
          <p:cNvPr id="3" name="İçerik Yer Tutucusu 2">
            <a:extLst>
              <a:ext uri="{FF2B5EF4-FFF2-40B4-BE49-F238E27FC236}">
                <a16:creationId xmlns:a16="http://schemas.microsoft.com/office/drawing/2014/main" id="{B681C24A-EE4E-381D-7560-2FE2A8970A6E}"/>
              </a:ext>
            </a:extLst>
          </p:cNvPr>
          <p:cNvSpPr>
            <a:spLocks noGrp="1"/>
          </p:cNvSpPr>
          <p:nvPr>
            <p:ph idx="1"/>
          </p:nvPr>
        </p:nvSpPr>
        <p:spPr>
          <a:xfrm>
            <a:off x="1451579" y="1914525"/>
            <a:ext cx="9603275" cy="3965067"/>
          </a:xfrm>
        </p:spPr>
        <p:txBody>
          <a:bodyPr numCol="1">
            <a:normAutofit/>
          </a:bodyPr>
          <a:lstStyle/>
          <a:p>
            <a:pPr algn="just"/>
            <a:r>
              <a:rPr lang="tr-TR" sz="2300" b="1" dirty="0">
                <a:latin typeface="Times New Roman" panose="02020603050405020304" pitchFamily="18" charset="0"/>
                <a:cs typeface="Times New Roman" panose="02020603050405020304" pitchFamily="18" charset="0"/>
              </a:rPr>
              <a:t>Kapsam</a:t>
            </a:r>
          </a:p>
          <a:p>
            <a:pPr lvl="1" algn="just"/>
            <a:r>
              <a:rPr lang="tr-TR" dirty="0" err="1">
                <a:latin typeface="Times New Roman" panose="02020603050405020304" pitchFamily="18" charset="0"/>
                <a:cs typeface="Times New Roman" panose="02020603050405020304" pitchFamily="18" charset="0"/>
              </a:rPr>
              <a:t>Sosyalfest</a:t>
            </a:r>
            <a:r>
              <a:rPr lang="tr-TR" dirty="0">
                <a:latin typeface="Times New Roman" panose="02020603050405020304" pitchFamily="18" charset="0"/>
                <a:cs typeface="Times New Roman" panose="02020603050405020304" pitchFamily="18" charset="0"/>
              </a:rPr>
              <a:t>; insan ve toplum merkezli bakış açısıyla hem Türkiye’nin hem de dünyanın ihtiyaç ve sorunlarına yenilikçi çözümler üretmeyi amaçlayan bilimsel bir festivaldir. </a:t>
            </a:r>
          </a:p>
          <a:p>
            <a:pPr lvl="1" algn="just"/>
            <a:endParaRPr lang="tr-TR" dirty="0">
              <a:latin typeface="Times New Roman" panose="02020603050405020304" pitchFamily="18" charset="0"/>
              <a:cs typeface="Times New Roman" panose="02020603050405020304" pitchFamily="18" charset="0"/>
            </a:endParaRPr>
          </a:p>
          <a:p>
            <a:pPr lvl="1" algn="just"/>
            <a:r>
              <a:rPr lang="tr-TR" dirty="0" err="1">
                <a:latin typeface="Times New Roman" panose="02020603050405020304" pitchFamily="18" charset="0"/>
                <a:cs typeface="Times New Roman" panose="02020603050405020304" pitchFamily="18" charset="0"/>
              </a:rPr>
              <a:t>Sosyalfest</a:t>
            </a:r>
            <a:r>
              <a:rPr lang="tr-TR" dirty="0">
                <a:latin typeface="Times New Roman" panose="02020603050405020304" pitchFamily="18" charset="0"/>
                <a:cs typeface="Times New Roman" panose="02020603050405020304" pitchFamily="18" charset="0"/>
              </a:rPr>
              <a:t>; “Türkiye Sosyal Bilimler Hamlesi” vizyonuyla yola çıkmıştır.</a:t>
            </a:r>
          </a:p>
          <a:p>
            <a:pPr lvl="1" algn="just"/>
            <a:endParaRPr lang="tr-TR" dirty="0">
              <a:latin typeface="Times New Roman" panose="02020603050405020304" pitchFamily="18" charset="0"/>
              <a:cs typeface="Times New Roman" panose="02020603050405020304" pitchFamily="18" charset="0"/>
            </a:endParaRPr>
          </a:p>
          <a:p>
            <a:pPr lvl="1" algn="just"/>
            <a:r>
              <a:rPr lang="tr-TR" dirty="0" err="1">
                <a:latin typeface="Times New Roman" panose="02020603050405020304" pitchFamily="18" charset="0"/>
                <a:cs typeface="Times New Roman" panose="02020603050405020304" pitchFamily="18" charset="0"/>
              </a:rPr>
              <a:t>Sosyalfest</a:t>
            </a:r>
            <a:r>
              <a:rPr lang="tr-TR" dirty="0">
                <a:latin typeface="Times New Roman" panose="02020603050405020304" pitchFamily="18" charset="0"/>
                <a:cs typeface="Times New Roman" panose="02020603050405020304" pitchFamily="18" charset="0"/>
              </a:rPr>
              <a:t>; Gençliğin ve bilimin gücünü birleştirmeyi hedeflemektedir.</a:t>
            </a:r>
          </a:p>
          <a:p>
            <a:pPr lvl="1" algn="just"/>
            <a:endParaRPr lang="tr-TR" dirty="0">
              <a:latin typeface="Times New Roman" panose="02020603050405020304" pitchFamily="18" charset="0"/>
              <a:cs typeface="Times New Roman" panose="02020603050405020304" pitchFamily="18" charset="0"/>
            </a:endParaRPr>
          </a:p>
          <a:p>
            <a:pPr lvl="1" algn="just"/>
            <a:r>
              <a:rPr lang="tr-TR" dirty="0" err="1">
                <a:latin typeface="Times New Roman" panose="02020603050405020304" pitchFamily="18" charset="0"/>
                <a:cs typeface="Times New Roman" panose="02020603050405020304" pitchFamily="18" charset="0"/>
              </a:rPr>
              <a:t>Sosyalfest</a:t>
            </a:r>
            <a:r>
              <a:rPr lang="tr-TR" dirty="0">
                <a:latin typeface="Times New Roman" panose="02020603050405020304" pitchFamily="18" charset="0"/>
                <a:cs typeface="Times New Roman" panose="02020603050405020304" pitchFamily="18" charset="0"/>
              </a:rPr>
              <a:t> bünyesindeki sosyal model tasarım yarışmaları ile “Türkiye </a:t>
            </a:r>
            <a:r>
              <a:rPr lang="tr-TR" dirty="0" err="1">
                <a:latin typeface="Times New Roman" panose="02020603050405020304" pitchFamily="18" charset="0"/>
                <a:cs typeface="Times New Roman" panose="02020603050405020304" pitchFamily="18" charset="0"/>
              </a:rPr>
              <a:t>Yüzyılı”nı</a:t>
            </a:r>
            <a:r>
              <a:rPr lang="tr-TR" dirty="0">
                <a:latin typeface="Times New Roman" panose="02020603050405020304" pitchFamily="18" charset="0"/>
                <a:cs typeface="Times New Roman" panose="02020603050405020304" pitchFamily="18" charset="0"/>
              </a:rPr>
              <a:t> inşa edecek gençlerimiz, beceri ve yetkinliklerini ispat edebilme imkânı bulmaktadır.</a:t>
            </a:r>
          </a:p>
        </p:txBody>
      </p:sp>
      <p:pic>
        <p:nvPicPr>
          <p:cNvPr id="4" name="Picture 2">
            <a:extLst>
              <a:ext uri="{FF2B5EF4-FFF2-40B4-BE49-F238E27FC236}">
                <a16:creationId xmlns:a16="http://schemas.microsoft.com/office/drawing/2014/main" id="{54888858-30AC-0336-E699-1C1499CA9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3704" y="466227"/>
            <a:ext cx="1581150" cy="126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307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F78D57A6-239B-1BB6-B0C6-62A2A19C4EC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409CAE6-74C4-0AB4-2B83-6B36D8AC5F90}"/>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ÇERÇEVESİ</a:t>
            </a:r>
          </a:p>
        </p:txBody>
      </p:sp>
      <p:sp>
        <p:nvSpPr>
          <p:cNvPr id="3" name="İçerik Yer Tutucusu 2">
            <a:extLst>
              <a:ext uri="{FF2B5EF4-FFF2-40B4-BE49-F238E27FC236}">
                <a16:creationId xmlns:a16="http://schemas.microsoft.com/office/drawing/2014/main" id="{E0CF0A0A-1674-0829-8F4B-1A290DB87F35}"/>
              </a:ext>
            </a:extLst>
          </p:cNvPr>
          <p:cNvSpPr>
            <a:spLocks noGrp="1"/>
          </p:cNvSpPr>
          <p:nvPr>
            <p:ph idx="1"/>
          </p:nvPr>
        </p:nvSpPr>
        <p:spPr>
          <a:xfrm>
            <a:off x="1451579" y="1914525"/>
            <a:ext cx="9603275" cy="3965067"/>
          </a:xfrm>
        </p:spPr>
        <p:txBody>
          <a:bodyPr numCol="1">
            <a:normAutofit/>
          </a:bodyPr>
          <a:lstStyle/>
          <a:p>
            <a:pPr algn="just"/>
            <a:r>
              <a:rPr lang="tr-TR" sz="2300" b="1" dirty="0">
                <a:latin typeface="Times New Roman" panose="02020603050405020304" pitchFamily="18" charset="0"/>
                <a:cs typeface="Times New Roman" panose="02020603050405020304" pitchFamily="18" charset="0"/>
              </a:rPr>
              <a:t>Misyon</a:t>
            </a:r>
          </a:p>
          <a:p>
            <a:pPr lvl="1" algn="just"/>
            <a:r>
              <a:rPr lang="tr-TR" sz="2100" dirty="0">
                <a:latin typeface="Times New Roman" panose="02020603050405020304" pitchFamily="18" charset="0"/>
                <a:cs typeface="Times New Roman" panose="02020603050405020304" pitchFamily="18" charset="0"/>
              </a:rPr>
              <a:t>İnsan ve toplum merkezli bakış açısıyla hem Türkiye’nin hem de dünyanın ihtiyaç ve sorunlarına yenilikçi çözümler üretmektir.</a:t>
            </a:r>
          </a:p>
          <a:p>
            <a:pPr lvl="1" algn="just"/>
            <a:endParaRPr lang="tr-TR" sz="2100" dirty="0">
              <a:latin typeface="Times New Roman" panose="02020603050405020304" pitchFamily="18" charset="0"/>
              <a:cs typeface="Times New Roman" panose="02020603050405020304" pitchFamily="18" charset="0"/>
            </a:endParaRPr>
          </a:p>
          <a:p>
            <a:pPr algn="just"/>
            <a:r>
              <a:rPr lang="tr-TR" sz="2300" b="1" dirty="0">
                <a:latin typeface="Times New Roman" panose="02020603050405020304" pitchFamily="18" charset="0"/>
                <a:cs typeface="Times New Roman" panose="02020603050405020304" pitchFamily="18" charset="0"/>
              </a:rPr>
              <a:t>Vizyon</a:t>
            </a:r>
          </a:p>
          <a:p>
            <a:pPr lvl="1" algn="just"/>
            <a:r>
              <a:rPr lang="tr-TR" sz="2100" dirty="0">
                <a:latin typeface="Times New Roman" panose="02020603050405020304" pitchFamily="18" charset="0"/>
                <a:cs typeface="Times New Roman" panose="02020603050405020304" pitchFamily="18" charset="0"/>
              </a:rPr>
              <a:t>Türkiye’nin ve dünyanın hem günümüz hem de gelecekteki ihtiyaçlarını karşılayacak sosyal modeller üreterek insanların barış ve huzur içerisinde yaşayabileceği bir toplumun inşasına öncülük etmektir.</a:t>
            </a:r>
          </a:p>
        </p:txBody>
      </p:sp>
      <p:pic>
        <p:nvPicPr>
          <p:cNvPr id="4" name="Picture 2">
            <a:extLst>
              <a:ext uri="{FF2B5EF4-FFF2-40B4-BE49-F238E27FC236}">
                <a16:creationId xmlns:a16="http://schemas.microsoft.com/office/drawing/2014/main" id="{09005FC6-C045-523B-D9D6-8403FE4A9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3704" y="466227"/>
            <a:ext cx="1581150" cy="126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06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F88338A3-EB91-712F-6D8F-4947A7CA938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1DA39C5-2B66-B300-C8C8-5B873CB57E99}"/>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ÇERÇEVESİ</a:t>
            </a:r>
          </a:p>
        </p:txBody>
      </p:sp>
      <p:sp>
        <p:nvSpPr>
          <p:cNvPr id="3" name="İçerik Yer Tutucusu 2">
            <a:extLst>
              <a:ext uri="{FF2B5EF4-FFF2-40B4-BE49-F238E27FC236}">
                <a16:creationId xmlns:a16="http://schemas.microsoft.com/office/drawing/2014/main" id="{08321623-1228-99A8-2E23-8C44F58BA407}"/>
              </a:ext>
            </a:extLst>
          </p:cNvPr>
          <p:cNvSpPr>
            <a:spLocks noGrp="1"/>
          </p:cNvSpPr>
          <p:nvPr>
            <p:ph idx="1"/>
          </p:nvPr>
        </p:nvSpPr>
        <p:spPr>
          <a:xfrm>
            <a:off x="1451579" y="1914525"/>
            <a:ext cx="9603275" cy="3965067"/>
          </a:xfrm>
        </p:spPr>
        <p:txBody>
          <a:bodyPr numCol="1">
            <a:normAutofit fontScale="92500"/>
          </a:bodyPr>
          <a:lstStyle/>
          <a:p>
            <a:pPr algn="just"/>
            <a:r>
              <a:rPr lang="tr-TR" sz="2300" b="1" dirty="0">
                <a:latin typeface="Times New Roman" panose="02020603050405020304" pitchFamily="18" charset="0"/>
                <a:cs typeface="Times New Roman" panose="02020603050405020304" pitchFamily="18" charset="0"/>
              </a:rPr>
              <a:t>Başvuru Segmentleri</a:t>
            </a:r>
          </a:p>
          <a:p>
            <a:pPr lvl="1" algn="just"/>
            <a:r>
              <a:rPr lang="tr-TR" sz="2100" b="1" u="sng" dirty="0">
                <a:latin typeface="Times New Roman" panose="02020603050405020304" pitchFamily="18" charset="0"/>
                <a:cs typeface="Times New Roman" panose="02020603050405020304" pitchFamily="18" charset="0"/>
              </a:rPr>
              <a:t>Lise eğitim segmenti;</a:t>
            </a:r>
            <a:r>
              <a:rPr lang="tr-TR" sz="2100" dirty="0">
                <a:latin typeface="Times New Roman" panose="02020603050405020304" pitchFamily="18" charset="0"/>
                <a:cs typeface="Times New Roman" panose="02020603050405020304" pitchFamily="18" charset="0"/>
              </a:rPr>
              <a:t> Türkiye içerisinde öğrenim gören bütün lise öğrencilerine açıktır.</a:t>
            </a:r>
          </a:p>
          <a:p>
            <a:pPr lvl="1" algn="just"/>
            <a:r>
              <a:rPr lang="tr-TR" sz="2100" b="1" u="sng" dirty="0" err="1">
                <a:latin typeface="Times New Roman" panose="02020603050405020304" pitchFamily="18" charset="0"/>
                <a:cs typeface="Times New Roman" panose="02020603050405020304" pitchFamily="18" charset="0"/>
              </a:rPr>
              <a:t>Önlisans</a:t>
            </a:r>
            <a:r>
              <a:rPr lang="tr-TR" sz="2100" b="1" u="sng" dirty="0">
                <a:latin typeface="Times New Roman" panose="02020603050405020304" pitchFamily="18" charset="0"/>
                <a:cs typeface="Times New Roman" panose="02020603050405020304" pitchFamily="18" charset="0"/>
              </a:rPr>
              <a:t> eğitim segmenti;</a:t>
            </a:r>
            <a:r>
              <a:rPr lang="tr-TR" sz="2100" dirty="0">
                <a:latin typeface="Times New Roman" panose="02020603050405020304" pitchFamily="18" charset="0"/>
                <a:cs typeface="Times New Roman" panose="02020603050405020304" pitchFamily="18" charset="0"/>
              </a:rPr>
              <a:t> Türkiye ve Türk Devletleri Teşkilatı ülkeleri içerisinde öğrenim gören bütün </a:t>
            </a:r>
            <a:r>
              <a:rPr lang="tr-TR" sz="2100" dirty="0" err="1">
                <a:latin typeface="Times New Roman" panose="02020603050405020304" pitchFamily="18" charset="0"/>
                <a:cs typeface="Times New Roman" panose="02020603050405020304" pitchFamily="18" charset="0"/>
              </a:rPr>
              <a:t>önlisans</a:t>
            </a:r>
            <a:r>
              <a:rPr lang="tr-TR" sz="2100" dirty="0">
                <a:latin typeface="Times New Roman" panose="02020603050405020304" pitchFamily="18" charset="0"/>
                <a:cs typeface="Times New Roman" panose="02020603050405020304" pitchFamily="18" charset="0"/>
              </a:rPr>
              <a:t> öğrencilerine açıktır.</a:t>
            </a:r>
            <a:endParaRPr lang="tr-TR" sz="2100" b="1" u="sng" dirty="0">
              <a:latin typeface="Times New Roman" panose="02020603050405020304" pitchFamily="18" charset="0"/>
              <a:cs typeface="Times New Roman" panose="02020603050405020304" pitchFamily="18" charset="0"/>
            </a:endParaRPr>
          </a:p>
          <a:p>
            <a:pPr lvl="1" algn="just"/>
            <a:r>
              <a:rPr lang="tr-TR" sz="2100" b="1" u="sng" dirty="0">
                <a:latin typeface="Times New Roman" panose="02020603050405020304" pitchFamily="18" charset="0"/>
                <a:cs typeface="Times New Roman" panose="02020603050405020304" pitchFamily="18" charset="0"/>
              </a:rPr>
              <a:t>Lisans eğitim segmenti;</a:t>
            </a:r>
            <a:r>
              <a:rPr lang="tr-TR" sz="2100" dirty="0">
                <a:latin typeface="Times New Roman" panose="02020603050405020304" pitchFamily="18" charset="0"/>
                <a:cs typeface="Times New Roman" panose="02020603050405020304" pitchFamily="18" charset="0"/>
              </a:rPr>
              <a:t> Türkiye ve Türk Devletleri Teşkilatı ülkeleri içerisinde öğrenim gören bütün lisans öğrencilerine açıktır.</a:t>
            </a:r>
          </a:p>
          <a:p>
            <a:pPr lvl="1" algn="just"/>
            <a:r>
              <a:rPr lang="tr-TR" sz="2100" b="1" u="sng" dirty="0">
                <a:latin typeface="Times New Roman" panose="02020603050405020304" pitchFamily="18" charset="0"/>
                <a:cs typeface="Times New Roman" panose="02020603050405020304" pitchFamily="18" charset="0"/>
              </a:rPr>
              <a:t>Lisansüstü eğitim segmenti;</a:t>
            </a:r>
            <a:r>
              <a:rPr lang="tr-TR" sz="2100" dirty="0">
                <a:latin typeface="Times New Roman" panose="02020603050405020304" pitchFamily="18" charset="0"/>
                <a:cs typeface="Times New Roman" panose="02020603050405020304" pitchFamily="18" charset="0"/>
              </a:rPr>
              <a:t> Türkiye ve Türk Devletleri Teşkilatı ülkeleri içerisinde öğrenim gören bütün lisansüstü öğrencilerine açıktır.</a:t>
            </a:r>
          </a:p>
          <a:p>
            <a:pPr lvl="1" algn="just"/>
            <a:r>
              <a:rPr lang="tr-TR" sz="2100" b="1" u="sng" dirty="0">
                <a:latin typeface="Times New Roman" panose="02020603050405020304" pitchFamily="18" charset="0"/>
                <a:cs typeface="Times New Roman" panose="02020603050405020304" pitchFamily="18" charset="0"/>
              </a:rPr>
              <a:t>Serbest segment;</a:t>
            </a:r>
            <a:r>
              <a:rPr lang="tr-TR" sz="2100" dirty="0">
                <a:latin typeface="Times New Roman" panose="02020603050405020304" pitchFamily="18" charset="0"/>
                <a:cs typeface="Times New Roman" panose="02020603050405020304" pitchFamily="18" charset="0"/>
              </a:rPr>
              <a:t> Yukarıdaki şartların dışında kalan ve on sekiz yaşından büyük olan herkese açıktır.</a:t>
            </a:r>
          </a:p>
        </p:txBody>
      </p:sp>
      <p:pic>
        <p:nvPicPr>
          <p:cNvPr id="4" name="Picture 2">
            <a:extLst>
              <a:ext uri="{FF2B5EF4-FFF2-40B4-BE49-F238E27FC236}">
                <a16:creationId xmlns:a16="http://schemas.microsoft.com/office/drawing/2014/main" id="{32E510BF-014E-51E0-318E-9D518EB97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3704" y="466227"/>
            <a:ext cx="1581150" cy="126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215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51AB3CE0-4547-C54F-4171-74B59EA96D6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F64D0C7-2EE7-3E0E-A373-43BE92197231}"/>
              </a:ext>
            </a:extLst>
          </p:cNvPr>
          <p:cNvSpPr>
            <a:spLocks noGrp="1"/>
          </p:cNvSpPr>
          <p:nvPr>
            <p:ph type="title"/>
          </p:nvPr>
        </p:nvSpPr>
        <p:spPr>
          <a:xfrm>
            <a:off x="517869" y="978408"/>
            <a:ext cx="10864505" cy="4870457"/>
          </a:xfrm>
        </p:spPr>
        <p:txBody>
          <a:bodyPr/>
          <a:lstStyle/>
          <a:p>
            <a:r>
              <a:rPr lang="tr-TR" b="1" dirty="0">
                <a:latin typeface="Times New Roman" panose="02020603050405020304" pitchFamily="18" charset="0"/>
                <a:cs typeface="Times New Roman" panose="02020603050405020304" pitchFamily="18" charset="0"/>
              </a:rPr>
              <a:t>SOSYALFEST 2025</a:t>
            </a:r>
          </a:p>
        </p:txBody>
      </p:sp>
      <p:sp>
        <p:nvSpPr>
          <p:cNvPr id="3" name="İçerik Yer Tutucusu 2">
            <a:extLst>
              <a:ext uri="{FF2B5EF4-FFF2-40B4-BE49-F238E27FC236}">
                <a16:creationId xmlns:a16="http://schemas.microsoft.com/office/drawing/2014/main" id="{8971AA2B-48A9-0BFB-1C6B-D29D7F8DDABD}"/>
              </a:ext>
            </a:extLst>
          </p:cNvPr>
          <p:cNvSpPr>
            <a:spLocks noGrp="1"/>
          </p:cNvSpPr>
          <p:nvPr>
            <p:ph idx="1"/>
          </p:nvPr>
        </p:nvSpPr>
        <p:spPr>
          <a:xfrm>
            <a:off x="1451580" y="1914525"/>
            <a:ext cx="6586049" cy="3965067"/>
          </a:xfrm>
        </p:spPr>
        <p:txBody>
          <a:bodyPr numCol="1">
            <a:normAutofit/>
          </a:bodyPr>
          <a:lstStyle/>
          <a:p>
            <a:pPr algn="just"/>
            <a:r>
              <a:rPr lang="tr-TR" sz="2300" dirty="0" err="1">
                <a:latin typeface="Times New Roman" panose="02020603050405020304" pitchFamily="18" charset="0"/>
                <a:cs typeface="Times New Roman" panose="02020603050405020304" pitchFamily="18" charset="0"/>
              </a:rPr>
              <a:t>Sosyalfest</a:t>
            </a:r>
            <a:r>
              <a:rPr lang="tr-TR" sz="2300" dirty="0">
                <a:latin typeface="Times New Roman" panose="02020603050405020304" pitchFamily="18" charset="0"/>
                <a:cs typeface="Times New Roman" panose="02020603050405020304" pitchFamily="18" charset="0"/>
              </a:rPr>
              <a:t> Sosyal Bilimler Festivali 2025'in yarışma çerçevesi; Türkiye Yüzyılı, İlahiyat, Türk Dünyası ve </a:t>
            </a:r>
            <a:r>
              <a:rPr lang="tr-TR" sz="2300" dirty="0" err="1">
                <a:latin typeface="Times New Roman" panose="02020603050405020304" pitchFamily="18" charset="0"/>
                <a:cs typeface="Times New Roman" panose="02020603050405020304" pitchFamily="18" charset="0"/>
              </a:rPr>
              <a:t>Sağlıkfest</a:t>
            </a:r>
            <a:r>
              <a:rPr lang="tr-TR" sz="2300" dirty="0">
                <a:latin typeface="Times New Roman" panose="02020603050405020304" pitchFamily="18" charset="0"/>
                <a:cs typeface="Times New Roman" panose="02020603050405020304" pitchFamily="18" charset="0"/>
              </a:rPr>
              <a:t> Özel olmak üzere dört farklı kategori altında şekillendirilmiştir. </a:t>
            </a:r>
          </a:p>
          <a:p>
            <a:pPr algn="just"/>
            <a:r>
              <a:rPr lang="tr-TR" sz="2300" dirty="0">
                <a:latin typeface="Times New Roman" panose="02020603050405020304" pitchFamily="18" charset="0"/>
                <a:cs typeface="Times New Roman" panose="02020603050405020304" pitchFamily="18" charset="0"/>
              </a:rPr>
              <a:t>Sosyal model ve sağlık modeli tasarım yarışmalarına yapılacak başvurular elektronik başvuru sistemi üzerinden alınmaktadır.</a:t>
            </a:r>
          </a:p>
        </p:txBody>
      </p:sp>
      <p:pic>
        <p:nvPicPr>
          <p:cNvPr id="2050" name="Picture 2">
            <a:extLst>
              <a:ext uri="{FF2B5EF4-FFF2-40B4-BE49-F238E27FC236}">
                <a16:creationId xmlns:a16="http://schemas.microsoft.com/office/drawing/2014/main" id="{B2D4CFBB-77D6-1A80-2892-67BA36CD2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570" y="85263"/>
            <a:ext cx="2179284" cy="217928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22BE7CA9-CB67-E08F-E1DD-D831C1F6295A}"/>
              </a:ext>
            </a:extLst>
          </p:cNvPr>
          <p:cNvPicPr>
            <a:picLocks noChangeAspect="1"/>
          </p:cNvPicPr>
          <p:nvPr/>
        </p:nvPicPr>
        <p:blipFill>
          <a:blip r:embed="rId3"/>
          <a:stretch>
            <a:fillRect/>
          </a:stretch>
        </p:blipFill>
        <p:spPr>
          <a:xfrm>
            <a:off x="8037629" y="1914525"/>
            <a:ext cx="3522202" cy="4175435"/>
          </a:xfrm>
          <a:prstGeom prst="rect">
            <a:avLst/>
          </a:prstGeom>
        </p:spPr>
      </p:pic>
    </p:spTree>
    <p:extLst>
      <p:ext uri="{BB962C8B-B14F-4D97-AF65-F5344CB8AC3E}">
        <p14:creationId xmlns:p14="http://schemas.microsoft.com/office/powerpoint/2010/main" val="782218882"/>
      </p:ext>
    </p:extLst>
  </p:cSld>
  <p:clrMapOvr>
    <a:masterClrMapping/>
  </p:clrMapOvr>
</p:sld>
</file>

<file path=ppt/theme/theme1.xml><?xml version="1.0" encoding="utf-8"?>
<a:theme xmlns:a="http://schemas.openxmlformats.org/drawingml/2006/main" name="Galeri">
  <a:themeElements>
    <a:clrScheme name="Ga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184</TotalTime>
  <Words>1462</Words>
  <Application>Microsoft Office PowerPoint</Application>
  <PresentationFormat>Geniş ekran</PresentationFormat>
  <Paragraphs>179</Paragraphs>
  <Slides>23</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23</vt:i4>
      </vt:variant>
    </vt:vector>
  </HeadingPairs>
  <TitlesOfParts>
    <vt:vector size="27" baseType="lpstr">
      <vt:lpstr>Arial</vt:lpstr>
      <vt:lpstr>Gill Sans MT</vt:lpstr>
      <vt:lpstr>Times New Roman</vt:lpstr>
      <vt:lpstr>Galeri</vt:lpstr>
      <vt:lpstr>PowerPoint Sunusu</vt:lpstr>
      <vt:lpstr>SOSYAL MODEL HAZIRLAMA EĞİTİMİ</vt:lpstr>
      <vt:lpstr>SUNUM PLANI</vt:lpstr>
      <vt:lpstr>İŞKUR Gençlik programı</vt:lpstr>
      <vt:lpstr>İŞKUR Gençlik programı</vt:lpstr>
      <vt:lpstr>SOSYALFEST ÇERÇEVESİ</vt:lpstr>
      <vt:lpstr>SOSYALFEST ÇERÇEVESİ</vt:lpstr>
      <vt:lpstr>SOSYALFEST ÇERÇEVESİ</vt:lpstr>
      <vt:lpstr>SOSYALFEST 2025</vt:lpstr>
      <vt:lpstr>SOSYALFEST 2025</vt:lpstr>
      <vt:lpstr>SOSYALFEST 2025            Kategoriler ve Temalar</vt:lpstr>
      <vt:lpstr>SOSYALFEST 2025            Kategoriler ve Temalar</vt:lpstr>
      <vt:lpstr>SOSYALFEST 2025            Kategoriler ve Temalar</vt:lpstr>
      <vt:lpstr>SOSYALFEST 2025            Kategoriler ve Temalar</vt:lpstr>
      <vt:lpstr>SOSYALFEST 2025            Başvuru Koşulları</vt:lpstr>
      <vt:lpstr>SOSYALFEST 2025            Başvuru Koşulları</vt:lpstr>
      <vt:lpstr>SOSYALFEST 2025            Hukuki Çerçeve</vt:lpstr>
      <vt:lpstr>SOSYALFEST 2025            Hukuki Çerçeve</vt:lpstr>
      <vt:lpstr>SOSYALFEST 2025            Başvuru Takvimi</vt:lpstr>
      <vt:lpstr>SOSYAL MODEL</vt:lpstr>
      <vt:lpstr>SOSYAL MODEL</vt:lpstr>
      <vt:lpstr>?</vt:lpstr>
      <vt:lpstr>KATILIMINIZDAN DOLAYI TEŞEKKÜR EDERİZ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Yasin Taşpınar</dc:creator>
  <cp:lastModifiedBy>Yasin Taşpınar</cp:lastModifiedBy>
  <cp:revision>5</cp:revision>
  <dcterms:created xsi:type="dcterms:W3CDTF">2025-03-12T21:58:30Z</dcterms:created>
  <dcterms:modified xsi:type="dcterms:W3CDTF">2025-03-13T07:53:46Z</dcterms:modified>
</cp:coreProperties>
</file>